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61" r:id="rId2"/>
    <p:sldId id="368" r:id="rId3"/>
    <p:sldId id="369" r:id="rId4"/>
    <p:sldId id="370" r:id="rId5"/>
    <p:sldId id="388" r:id="rId6"/>
    <p:sldId id="371" r:id="rId7"/>
    <p:sldId id="372" r:id="rId8"/>
    <p:sldId id="373" r:id="rId9"/>
    <p:sldId id="375" r:id="rId10"/>
    <p:sldId id="376" r:id="rId11"/>
    <p:sldId id="377" r:id="rId12"/>
    <p:sldId id="378" r:id="rId13"/>
    <p:sldId id="379" r:id="rId14"/>
    <p:sldId id="380" r:id="rId15"/>
    <p:sldId id="381" r:id="rId16"/>
    <p:sldId id="382" r:id="rId17"/>
    <p:sldId id="390" r:id="rId18"/>
    <p:sldId id="383" r:id="rId19"/>
    <p:sldId id="384" r:id="rId20"/>
    <p:sldId id="385" r:id="rId21"/>
    <p:sldId id="386" r:id="rId22"/>
    <p:sldId id="298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" id="{3EAE5051-F792-4837-A947-A5B6760FBB21}">
          <p14:sldIdLst>
            <p14:sldId id="261"/>
            <p14:sldId id="368"/>
            <p14:sldId id="369"/>
            <p14:sldId id="370"/>
            <p14:sldId id="388"/>
            <p14:sldId id="371"/>
            <p14:sldId id="372"/>
            <p14:sldId id="373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90"/>
            <p14:sldId id="383"/>
            <p14:sldId id="384"/>
            <p14:sldId id="385"/>
            <p14:sldId id="386"/>
          </p14:sldIdLst>
        </p14:section>
        <p14:section name="Abschlussseite" id="{F1817D64-B049-4C95-AEDF-7751780EF29A}">
          <p14:sldIdLst>
            <p14:sldId id="29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AEC"/>
    <a:srgbClr val="FBB100"/>
    <a:srgbClr val="6AA000"/>
    <a:srgbClr val="005979"/>
    <a:srgbClr val="7F078F"/>
    <a:srgbClr val="BD2E07"/>
    <a:srgbClr val="CBD1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0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16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120" d="100"/>
          <a:sy n="120" d="100"/>
        </p:scale>
        <p:origin x="4962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-Arbeitsblat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8635014836795247E-2"/>
          <c:y val="8.1180811808118078E-2"/>
          <c:w val="0.68545994065281901"/>
          <c:h val="0.797047970479704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Grafiken!$C$43</c:f>
              <c:strCache>
                <c:ptCount val="1"/>
                <c:pt idx="0">
                  <c:v>Biogut</c:v>
                </c:pt>
              </c:strCache>
            </c:strRef>
          </c:tx>
          <c:spPr>
            <a:solidFill>
              <a:srgbClr val="6AA000"/>
            </a:solidFill>
            <a:ln w="20735">
              <a:solidFill>
                <a:srgbClr val="000000"/>
              </a:solidFill>
              <a:prstDash val="solid"/>
            </a:ln>
          </c:spPr>
          <c:invertIfNegative val="0"/>
          <c:dPt>
            <c:idx val="19"/>
            <c:invertIfNegative val="0"/>
            <c:bubble3D val="0"/>
            <c:spPr>
              <a:solidFill>
                <a:srgbClr val="6AA000"/>
              </a:solidFill>
              <a:ln w="20701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F612-469C-9771-C7A0A3CC459A}"/>
              </c:ext>
            </c:extLst>
          </c:dPt>
          <c:dPt>
            <c:idx val="22"/>
            <c:invertIfNegative val="0"/>
            <c:bubble3D val="0"/>
            <c:spPr>
              <a:solidFill>
                <a:srgbClr val="6AA000"/>
              </a:solidFill>
              <a:ln w="19050">
                <a:solidFill>
                  <a:schemeClr val="tx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F612-469C-9771-C7A0A3CC459A}"/>
              </c:ext>
            </c:extLst>
          </c:dPt>
          <c:cat>
            <c:numRef>
              <c:f>Grafiken!$D$42:$AA$42</c:f>
              <c:numCache>
                <c:formatCode>General</c:formatCode>
                <c:ptCount val="24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  <c:pt idx="23">
                  <c:v>2020</c:v>
                </c:pt>
              </c:numCache>
            </c:numRef>
          </c:cat>
          <c:val>
            <c:numRef>
              <c:f>Grafiken!$D$43:$AA$43</c:f>
              <c:numCache>
                <c:formatCode>#,##0</c:formatCode>
                <c:ptCount val="24"/>
                <c:pt idx="0">
                  <c:v>12002</c:v>
                </c:pt>
                <c:pt idx="1">
                  <c:v>28146</c:v>
                </c:pt>
                <c:pt idx="2">
                  <c:v>41733</c:v>
                </c:pt>
                <c:pt idx="3">
                  <c:v>49692</c:v>
                </c:pt>
                <c:pt idx="4">
                  <c:v>52989</c:v>
                </c:pt>
                <c:pt idx="5">
                  <c:v>53772</c:v>
                </c:pt>
                <c:pt idx="6">
                  <c:v>51800</c:v>
                </c:pt>
                <c:pt idx="7">
                  <c:v>51850</c:v>
                </c:pt>
                <c:pt idx="8">
                  <c:v>52150</c:v>
                </c:pt>
                <c:pt idx="9">
                  <c:v>51987</c:v>
                </c:pt>
                <c:pt idx="10">
                  <c:v>52800</c:v>
                </c:pt>
                <c:pt idx="11">
                  <c:v>52425</c:v>
                </c:pt>
                <c:pt idx="12">
                  <c:v>58655</c:v>
                </c:pt>
                <c:pt idx="13">
                  <c:v>58155</c:v>
                </c:pt>
                <c:pt idx="14">
                  <c:v>61750</c:v>
                </c:pt>
                <c:pt idx="15">
                  <c:v>62230</c:v>
                </c:pt>
                <c:pt idx="16">
                  <c:v>63296</c:v>
                </c:pt>
                <c:pt idx="17">
                  <c:v>66901</c:v>
                </c:pt>
                <c:pt idx="18">
                  <c:v>67800</c:v>
                </c:pt>
                <c:pt idx="19">
                  <c:v>72161</c:v>
                </c:pt>
                <c:pt idx="20">
                  <c:v>76366</c:v>
                </c:pt>
                <c:pt idx="21">
                  <c:v>77190</c:v>
                </c:pt>
                <c:pt idx="22">
                  <c:v>103307</c:v>
                </c:pt>
                <c:pt idx="23">
                  <c:v>120094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612-469C-9771-C7A0A3CC459A}"/>
            </c:ext>
          </c:extLst>
        </c:ser>
        <c:ser>
          <c:idx val="1"/>
          <c:order val="1"/>
          <c:tx>
            <c:strRef>
              <c:f>Grafiken!$C$44</c:f>
              <c:strCache>
                <c:ptCount val="1"/>
                <c:pt idx="0">
                  <c:v>Laub (lose+Säcke)</c:v>
                </c:pt>
              </c:strCache>
            </c:strRef>
          </c:tx>
          <c:spPr>
            <a:solidFill>
              <a:srgbClr val="005979"/>
            </a:solidFill>
            <a:ln w="20735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Grafiken!$D$42:$AA$42</c:f>
              <c:numCache>
                <c:formatCode>General</c:formatCode>
                <c:ptCount val="24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  <c:pt idx="23">
                  <c:v>2020</c:v>
                </c:pt>
              </c:numCache>
            </c:numRef>
          </c:cat>
          <c:val>
            <c:numRef>
              <c:f>Grafiken!$D$44:$AA$44</c:f>
              <c:numCache>
                <c:formatCode>#,##0</c:formatCode>
                <c:ptCount val="24"/>
                <c:pt idx="0">
                  <c:v>71474</c:v>
                </c:pt>
                <c:pt idx="1">
                  <c:v>47835</c:v>
                </c:pt>
                <c:pt idx="2">
                  <c:v>45816</c:v>
                </c:pt>
                <c:pt idx="3">
                  <c:v>44786</c:v>
                </c:pt>
                <c:pt idx="4">
                  <c:v>40437</c:v>
                </c:pt>
                <c:pt idx="5">
                  <c:v>47268</c:v>
                </c:pt>
                <c:pt idx="6">
                  <c:v>49005</c:v>
                </c:pt>
                <c:pt idx="7">
                  <c:v>41991</c:v>
                </c:pt>
                <c:pt idx="8">
                  <c:v>56455</c:v>
                </c:pt>
                <c:pt idx="9">
                  <c:v>61894</c:v>
                </c:pt>
                <c:pt idx="10">
                  <c:v>62800</c:v>
                </c:pt>
                <c:pt idx="11">
                  <c:v>54002</c:v>
                </c:pt>
                <c:pt idx="12">
                  <c:v>56774</c:v>
                </c:pt>
                <c:pt idx="13">
                  <c:v>54000</c:v>
                </c:pt>
                <c:pt idx="14">
                  <c:v>54910</c:v>
                </c:pt>
                <c:pt idx="15">
                  <c:v>55896</c:v>
                </c:pt>
                <c:pt idx="16">
                  <c:v>60319</c:v>
                </c:pt>
                <c:pt idx="17">
                  <c:v>56794</c:v>
                </c:pt>
                <c:pt idx="18">
                  <c:v>61800</c:v>
                </c:pt>
                <c:pt idx="19">
                  <c:v>45572</c:v>
                </c:pt>
                <c:pt idx="20">
                  <c:v>47346</c:v>
                </c:pt>
                <c:pt idx="21">
                  <c:v>41425</c:v>
                </c:pt>
                <c:pt idx="22">
                  <c:v>40835</c:v>
                </c:pt>
                <c:pt idx="23">
                  <c:v>38618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612-469C-9771-C7A0A3CC459A}"/>
            </c:ext>
          </c:extLst>
        </c:ser>
        <c:ser>
          <c:idx val="2"/>
          <c:order val="2"/>
          <c:tx>
            <c:strRef>
              <c:f>Grafiken!$C$45</c:f>
              <c:strCache>
                <c:ptCount val="1"/>
                <c:pt idx="0">
                  <c:v>Baum- und
Strauchschnitt</c:v>
                </c:pt>
              </c:strCache>
            </c:strRef>
          </c:tx>
          <c:spPr>
            <a:solidFill>
              <a:srgbClr val="7F078F"/>
            </a:solidFill>
            <a:ln w="20735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Grafiken!$D$42:$AA$42</c:f>
              <c:numCache>
                <c:formatCode>General</c:formatCode>
                <c:ptCount val="24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  <c:pt idx="23">
                  <c:v>2020</c:v>
                </c:pt>
              </c:numCache>
            </c:numRef>
          </c:cat>
          <c:val>
            <c:numRef>
              <c:f>Grafiken!$D$45:$AA$45</c:f>
              <c:numCache>
                <c:formatCode>#,##0</c:formatCode>
                <c:ptCount val="24"/>
                <c:pt idx="0">
                  <c:v>2892</c:v>
                </c:pt>
                <c:pt idx="1">
                  <c:v>3108</c:v>
                </c:pt>
                <c:pt idx="2">
                  <c:v>2308</c:v>
                </c:pt>
                <c:pt idx="3">
                  <c:v>2846</c:v>
                </c:pt>
                <c:pt idx="4">
                  <c:v>2041</c:v>
                </c:pt>
                <c:pt idx="5">
                  <c:v>3526</c:v>
                </c:pt>
                <c:pt idx="6">
                  <c:v>1499</c:v>
                </c:pt>
                <c:pt idx="7">
                  <c:v>1015</c:v>
                </c:pt>
                <c:pt idx="8">
                  <c:v>1132</c:v>
                </c:pt>
                <c:pt idx="9">
                  <c:v>1288</c:v>
                </c:pt>
                <c:pt idx="10">
                  <c:v>1500</c:v>
                </c:pt>
                <c:pt idx="11">
                  <c:v>1344</c:v>
                </c:pt>
                <c:pt idx="12">
                  <c:v>1262</c:v>
                </c:pt>
                <c:pt idx="13">
                  <c:v>1262</c:v>
                </c:pt>
                <c:pt idx="14">
                  <c:v>1170</c:v>
                </c:pt>
                <c:pt idx="15">
                  <c:v>1361</c:v>
                </c:pt>
                <c:pt idx="16">
                  <c:v>1178</c:v>
                </c:pt>
                <c:pt idx="17">
                  <c:v>1188</c:v>
                </c:pt>
                <c:pt idx="18">
                  <c:v>3000</c:v>
                </c:pt>
                <c:pt idx="19">
                  <c:v>3636</c:v>
                </c:pt>
                <c:pt idx="20">
                  <c:v>5567</c:v>
                </c:pt>
                <c:pt idx="21">
                  <c:v>5497</c:v>
                </c:pt>
                <c:pt idx="22">
                  <c:v>5646</c:v>
                </c:pt>
                <c:pt idx="23">
                  <c:v>5116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612-469C-9771-C7A0A3CC459A}"/>
            </c:ext>
          </c:extLst>
        </c:ser>
        <c:ser>
          <c:idx val="3"/>
          <c:order val="3"/>
          <c:tx>
            <c:strRef>
              <c:f>Grafiken!$C$46</c:f>
              <c:strCache>
                <c:ptCount val="1"/>
                <c:pt idx="0">
                  <c:v>Weihnachts-
bäume</c:v>
                </c:pt>
              </c:strCache>
            </c:strRef>
          </c:tx>
          <c:spPr>
            <a:solidFill>
              <a:srgbClr val="FBB100"/>
            </a:solidFill>
            <a:ln w="20735">
              <a:solidFill>
                <a:srgbClr val="000000"/>
              </a:solidFill>
              <a:prstDash val="solid"/>
            </a:ln>
          </c:spPr>
          <c:invertIfNegative val="0"/>
          <c:cat>
            <c:numRef>
              <c:f>Grafiken!$D$42:$AA$42</c:f>
              <c:numCache>
                <c:formatCode>General</c:formatCode>
                <c:ptCount val="24"/>
                <c:pt idx="0">
                  <c:v>1997</c:v>
                </c:pt>
                <c:pt idx="1">
                  <c:v>1998</c:v>
                </c:pt>
                <c:pt idx="2">
                  <c:v>1999</c:v>
                </c:pt>
                <c:pt idx="3">
                  <c:v>2000</c:v>
                </c:pt>
                <c:pt idx="4">
                  <c:v>2001</c:v>
                </c:pt>
                <c:pt idx="5">
                  <c:v>2002</c:v>
                </c:pt>
                <c:pt idx="6">
                  <c:v>2003</c:v>
                </c:pt>
                <c:pt idx="7">
                  <c:v>2004</c:v>
                </c:pt>
                <c:pt idx="8">
                  <c:v>2005</c:v>
                </c:pt>
                <c:pt idx="9">
                  <c:v>2006</c:v>
                </c:pt>
                <c:pt idx="10">
                  <c:v>2007</c:v>
                </c:pt>
                <c:pt idx="11">
                  <c:v>2008</c:v>
                </c:pt>
                <c:pt idx="12">
                  <c:v>2009</c:v>
                </c:pt>
                <c:pt idx="13">
                  <c:v>2010</c:v>
                </c:pt>
                <c:pt idx="14">
                  <c:v>2011</c:v>
                </c:pt>
                <c:pt idx="15">
                  <c:v>2012</c:v>
                </c:pt>
                <c:pt idx="16">
                  <c:v>2013</c:v>
                </c:pt>
                <c:pt idx="17">
                  <c:v>2014</c:v>
                </c:pt>
                <c:pt idx="18">
                  <c:v>2015</c:v>
                </c:pt>
                <c:pt idx="19">
                  <c:v>2016</c:v>
                </c:pt>
                <c:pt idx="20">
                  <c:v>2017</c:v>
                </c:pt>
                <c:pt idx="21">
                  <c:v>2018</c:v>
                </c:pt>
                <c:pt idx="22">
                  <c:v>2019</c:v>
                </c:pt>
                <c:pt idx="23">
                  <c:v>2020</c:v>
                </c:pt>
              </c:numCache>
            </c:numRef>
          </c:cat>
          <c:val>
            <c:numRef>
              <c:f>Grafiken!$D$46:$AA$46</c:f>
              <c:numCache>
                <c:formatCode>#,##0</c:formatCode>
                <c:ptCount val="24"/>
                <c:pt idx="0">
                  <c:v>4000</c:v>
                </c:pt>
                <c:pt idx="1">
                  <c:v>4000</c:v>
                </c:pt>
                <c:pt idx="2">
                  <c:v>4000</c:v>
                </c:pt>
                <c:pt idx="3">
                  <c:v>4015</c:v>
                </c:pt>
                <c:pt idx="4">
                  <c:v>3938</c:v>
                </c:pt>
                <c:pt idx="5">
                  <c:v>3994</c:v>
                </c:pt>
                <c:pt idx="6">
                  <c:v>4303</c:v>
                </c:pt>
                <c:pt idx="7">
                  <c:v>4350</c:v>
                </c:pt>
                <c:pt idx="8">
                  <c:v>4019</c:v>
                </c:pt>
                <c:pt idx="9">
                  <c:v>3162</c:v>
                </c:pt>
                <c:pt idx="10">
                  <c:v>3200</c:v>
                </c:pt>
                <c:pt idx="11">
                  <c:v>1767</c:v>
                </c:pt>
                <c:pt idx="12">
                  <c:v>1930</c:v>
                </c:pt>
                <c:pt idx="13">
                  <c:v>1930</c:v>
                </c:pt>
                <c:pt idx="14">
                  <c:v>2089</c:v>
                </c:pt>
                <c:pt idx="15">
                  <c:v>1615</c:v>
                </c:pt>
                <c:pt idx="16">
                  <c:v>1953</c:v>
                </c:pt>
                <c:pt idx="17">
                  <c:v>1815</c:v>
                </c:pt>
                <c:pt idx="18">
                  <c:v>2100</c:v>
                </c:pt>
                <c:pt idx="19">
                  <c:v>1960</c:v>
                </c:pt>
                <c:pt idx="20">
                  <c:v>2048</c:v>
                </c:pt>
                <c:pt idx="21">
                  <c:v>2155</c:v>
                </c:pt>
                <c:pt idx="22">
                  <c:v>2158</c:v>
                </c:pt>
                <c:pt idx="23">
                  <c:v>1994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612-469C-9771-C7A0A3CC45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9453280"/>
        <c:axId val="1"/>
      </c:barChart>
      <c:catAx>
        <c:axId val="149453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518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59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5184">
              <a:solidFill>
                <a:srgbClr val="000000"/>
              </a:solidFill>
              <a:prstDash val="solid"/>
            </a:ln>
          </c:spPr>
        </c:majorGridlines>
        <c:numFmt formatCode="#,##0" sourceLinked="1"/>
        <c:majorTickMark val="out"/>
        <c:minorTickMark val="none"/>
        <c:tickLblPos val="nextTo"/>
        <c:spPr>
          <a:ln w="5184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859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de-DE"/>
          </a:p>
        </c:txPr>
        <c:crossAx val="149453280"/>
        <c:crosses val="autoZero"/>
        <c:crossBetween val="between"/>
      </c:valAx>
      <c:spPr>
        <a:solidFill>
          <a:srgbClr val="FFFFFF"/>
        </a:solidFill>
        <a:ln w="20735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8631739216251451"/>
          <c:y val="0.18081176181102362"/>
          <c:w val="0.19736246930103957"/>
          <c:h val="0.72695075609066495"/>
        </c:manualLayout>
      </c:layout>
      <c:overlay val="0"/>
      <c:spPr>
        <a:solidFill>
          <a:srgbClr val="FFFFFF"/>
        </a:solidFill>
        <a:ln w="5184">
          <a:solidFill>
            <a:schemeClr val="tx1"/>
          </a:solidFill>
          <a:prstDash val="solid"/>
        </a:ln>
      </c:spPr>
      <c:txPr>
        <a:bodyPr/>
        <a:lstStyle/>
        <a:p>
          <a:pPr>
            <a:defRPr sz="140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de-DE"/>
        </a:p>
      </c:txPr>
    </c:legend>
    <c:plotVisOnly val="1"/>
    <c:dispBlanksAs val="gap"/>
    <c:showDLblsOverMax val="0"/>
  </c:chart>
  <c:spPr>
    <a:solidFill>
      <a:srgbClr val="FFFFFF"/>
    </a:solidFill>
    <a:ln w="5184">
      <a:solidFill>
        <a:srgbClr val="000000"/>
      </a:solidFill>
      <a:prstDash val="solid"/>
    </a:ln>
  </c:spPr>
  <c:txPr>
    <a:bodyPr/>
    <a:lstStyle/>
    <a:p>
      <a:pPr>
        <a:defRPr sz="859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de-DE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B26999-B938-4766-BEA0-CE955E3A03AB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A389A428-4860-4FA5-8E6E-14BCAA0F06A5}">
      <dgm:prSet phldrT="[Text]"/>
      <dgm:spPr>
        <a:solidFill>
          <a:srgbClr val="005979"/>
        </a:solidFill>
      </dgm:spPr>
      <dgm:t>
        <a:bodyPr/>
        <a:lstStyle/>
        <a:p>
          <a:r>
            <a:rPr lang="de-DE" dirty="0"/>
            <a:t>Hydrolyse</a:t>
          </a:r>
        </a:p>
      </dgm:t>
    </dgm:pt>
    <dgm:pt modelId="{0A56F665-4BC1-4627-96F2-51A3F4F939E0}" type="parTrans" cxnId="{C44168B2-AA9C-411F-A7EE-67F7D204EBF1}">
      <dgm:prSet/>
      <dgm:spPr/>
      <dgm:t>
        <a:bodyPr/>
        <a:lstStyle/>
        <a:p>
          <a:endParaRPr lang="de-DE"/>
        </a:p>
      </dgm:t>
    </dgm:pt>
    <dgm:pt modelId="{9B07EA0A-D05B-492D-B11E-295BDC63B854}" type="sibTrans" cxnId="{C44168B2-AA9C-411F-A7EE-67F7D204EBF1}">
      <dgm:prSet/>
      <dgm:spPr>
        <a:solidFill>
          <a:srgbClr val="6AA000"/>
        </a:solidFill>
      </dgm:spPr>
      <dgm:t>
        <a:bodyPr/>
        <a:lstStyle/>
        <a:p>
          <a:endParaRPr lang="de-DE"/>
        </a:p>
      </dgm:t>
    </dgm:pt>
    <dgm:pt modelId="{E4DBEEF0-3FBB-46A5-890C-76FAB9073C90}">
      <dgm:prSet phldrT="[Text]"/>
      <dgm:spPr>
        <a:solidFill>
          <a:srgbClr val="005979"/>
        </a:solidFill>
      </dgm:spPr>
      <dgm:t>
        <a:bodyPr/>
        <a:lstStyle/>
        <a:p>
          <a:r>
            <a:rPr lang="de-DE" dirty="0"/>
            <a:t>Propionsäure</a:t>
          </a:r>
        </a:p>
      </dgm:t>
    </dgm:pt>
    <dgm:pt modelId="{9076E3E9-9A5F-4C31-B864-C77554D348F2}" type="parTrans" cxnId="{B6A76053-4F11-44F3-BFCD-1EC5BC507B7C}">
      <dgm:prSet/>
      <dgm:spPr/>
      <dgm:t>
        <a:bodyPr/>
        <a:lstStyle/>
        <a:p>
          <a:endParaRPr lang="de-DE"/>
        </a:p>
      </dgm:t>
    </dgm:pt>
    <dgm:pt modelId="{EECE2B7B-0A6B-4DF8-9A0D-5E4051AF0A88}" type="sibTrans" cxnId="{B6A76053-4F11-44F3-BFCD-1EC5BC507B7C}">
      <dgm:prSet/>
      <dgm:spPr>
        <a:solidFill>
          <a:srgbClr val="6AA000"/>
        </a:solidFill>
      </dgm:spPr>
      <dgm:t>
        <a:bodyPr/>
        <a:lstStyle/>
        <a:p>
          <a:endParaRPr lang="de-DE"/>
        </a:p>
      </dgm:t>
    </dgm:pt>
    <dgm:pt modelId="{1DD3FFED-EE06-4E04-8067-F3BD9866068C}">
      <dgm:prSet phldrT="[Text]"/>
      <dgm:spPr>
        <a:solidFill>
          <a:srgbClr val="005979"/>
        </a:solidFill>
      </dgm:spPr>
      <dgm:t>
        <a:bodyPr/>
        <a:lstStyle/>
        <a:p>
          <a:r>
            <a:rPr lang="de-DE" dirty="0"/>
            <a:t>Essigsäure</a:t>
          </a:r>
        </a:p>
      </dgm:t>
    </dgm:pt>
    <dgm:pt modelId="{723D9295-24A1-4D0B-A803-FBE78A30AB31}" type="parTrans" cxnId="{7AFC422F-B80C-43F0-A4FD-C1CC9EA90266}">
      <dgm:prSet/>
      <dgm:spPr/>
      <dgm:t>
        <a:bodyPr/>
        <a:lstStyle/>
        <a:p>
          <a:endParaRPr lang="de-DE"/>
        </a:p>
      </dgm:t>
    </dgm:pt>
    <dgm:pt modelId="{1FC95088-8780-484B-9135-E4FAA9750749}" type="sibTrans" cxnId="{7AFC422F-B80C-43F0-A4FD-C1CC9EA90266}">
      <dgm:prSet/>
      <dgm:spPr>
        <a:solidFill>
          <a:srgbClr val="6AA000"/>
        </a:solidFill>
      </dgm:spPr>
      <dgm:t>
        <a:bodyPr/>
        <a:lstStyle/>
        <a:p>
          <a:endParaRPr lang="de-DE"/>
        </a:p>
      </dgm:t>
    </dgm:pt>
    <dgm:pt modelId="{A9D5F3FC-211F-49B3-A5AE-4B8602A45B36}">
      <dgm:prSet/>
      <dgm:spPr>
        <a:solidFill>
          <a:srgbClr val="005979"/>
        </a:solidFill>
      </dgm:spPr>
      <dgm:t>
        <a:bodyPr/>
        <a:lstStyle/>
        <a:p>
          <a:r>
            <a:rPr lang="de-DE" dirty="0"/>
            <a:t>Methan+CO</a:t>
          </a:r>
          <a:r>
            <a:rPr lang="de-DE" baseline="-25000" dirty="0"/>
            <a:t>2</a:t>
          </a:r>
        </a:p>
      </dgm:t>
    </dgm:pt>
    <dgm:pt modelId="{B8B47604-896A-4AD0-9B5A-0478511B41E1}" type="parTrans" cxnId="{3540CB22-79FD-46C2-BE19-0F202A721F8F}">
      <dgm:prSet/>
      <dgm:spPr/>
      <dgm:t>
        <a:bodyPr/>
        <a:lstStyle/>
        <a:p>
          <a:endParaRPr lang="de-DE"/>
        </a:p>
      </dgm:t>
    </dgm:pt>
    <dgm:pt modelId="{2F0E4343-25E7-4BA4-8523-DBB9F8C1D0BE}" type="sibTrans" cxnId="{3540CB22-79FD-46C2-BE19-0F202A721F8F}">
      <dgm:prSet/>
      <dgm:spPr/>
      <dgm:t>
        <a:bodyPr/>
        <a:lstStyle/>
        <a:p>
          <a:endParaRPr lang="de-DE"/>
        </a:p>
      </dgm:t>
    </dgm:pt>
    <dgm:pt modelId="{3059FB9B-BAE5-4578-878C-97A0AAE9C0F4}" type="pres">
      <dgm:prSet presAssocID="{FFB26999-B938-4766-BEA0-CE955E3A03AB}" presName="Name0" presStyleCnt="0">
        <dgm:presLayoutVars>
          <dgm:dir/>
          <dgm:resizeHandles val="exact"/>
        </dgm:presLayoutVars>
      </dgm:prSet>
      <dgm:spPr/>
    </dgm:pt>
    <dgm:pt modelId="{3E433E3A-64B2-4380-B08C-9CDE7F67EDE1}" type="pres">
      <dgm:prSet presAssocID="{A389A428-4860-4FA5-8E6E-14BCAA0F06A5}" presName="node" presStyleLbl="node1" presStyleIdx="0" presStyleCnt="4" custScaleY="4908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6A5CB5D-E1D0-4567-BCB3-659CF5D0A1E3}" type="pres">
      <dgm:prSet presAssocID="{9B07EA0A-D05B-492D-B11E-295BDC63B854}" presName="sibTrans" presStyleLbl="sibTrans2D1" presStyleIdx="0" presStyleCnt="3"/>
      <dgm:spPr/>
      <dgm:t>
        <a:bodyPr/>
        <a:lstStyle/>
        <a:p>
          <a:endParaRPr lang="de-DE"/>
        </a:p>
      </dgm:t>
    </dgm:pt>
    <dgm:pt modelId="{9E69E809-4E18-4D62-83A3-F40FB47E81BD}" type="pres">
      <dgm:prSet presAssocID="{9B07EA0A-D05B-492D-B11E-295BDC63B854}" presName="connectorText" presStyleLbl="sibTrans2D1" presStyleIdx="0" presStyleCnt="3"/>
      <dgm:spPr/>
      <dgm:t>
        <a:bodyPr/>
        <a:lstStyle/>
        <a:p>
          <a:endParaRPr lang="de-DE"/>
        </a:p>
      </dgm:t>
    </dgm:pt>
    <dgm:pt modelId="{C784D9DD-FAD6-424E-99FD-A45CAC93EBEF}" type="pres">
      <dgm:prSet presAssocID="{E4DBEEF0-3FBB-46A5-890C-76FAB9073C90}" presName="node" presStyleLbl="node1" presStyleIdx="1" presStyleCnt="4" custScaleY="4908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EDC94EE-045C-45F5-A43F-F725DA4F24FA}" type="pres">
      <dgm:prSet presAssocID="{EECE2B7B-0A6B-4DF8-9A0D-5E4051AF0A88}" presName="sibTrans" presStyleLbl="sibTrans2D1" presStyleIdx="1" presStyleCnt="3"/>
      <dgm:spPr/>
      <dgm:t>
        <a:bodyPr/>
        <a:lstStyle/>
        <a:p>
          <a:endParaRPr lang="de-DE"/>
        </a:p>
      </dgm:t>
    </dgm:pt>
    <dgm:pt modelId="{0C805AC1-9B6F-4BDB-BA64-C1D247D3F637}" type="pres">
      <dgm:prSet presAssocID="{EECE2B7B-0A6B-4DF8-9A0D-5E4051AF0A88}" presName="connectorText" presStyleLbl="sibTrans2D1" presStyleIdx="1" presStyleCnt="3"/>
      <dgm:spPr/>
      <dgm:t>
        <a:bodyPr/>
        <a:lstStyle/>
        <a:p>
          <a:endParaRPr lang="de-DE"/>
        </a:p>
      </dgm:t>
    </dgm:pt>
    <dgm:pt modelId="{4358CE42-5DA6-449D-90B6-6070A612A9C7}" type="pres">
      <dgm:prSet presAssocID="{1DD3FFED-EE06-4E04-8067-F3BD9866068C}" presName="node" presStyleLbl="node1" presStyleIdx="2" presStyleCnt="4" custScaleY="4908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86F9B1F-2D0B-4897-A174-916E624DB77B}" type="pres">
      <dgm:prSet presAssocID="{1FC95088-8780-484B-9135-E4FAA9750749}" presName="sibTrans" presStyleLbl="sibTrans2D1" presStyleIdx="2" presStyleCnt="3"/>
      <dgm:spPr/>
      <dgm:t>
        <a:bodyPr/>
        <a:lstStyle/>
        <a:p>
          <a:endParaRPr lang="de-DE"/>
        </a:p>
      </dgm:t>
    </dgm:pt>
    <dgm:pt modelId="{7ECBB646-BE79-4AB0-AFAF-8549D5960CBB}" type="pres">
      <dgm:prSet presAssocID="{1FC95088-8780-484B-9135-E4FAA9750749}" presName="connectorText" presStyleLbl="sibTrans2D1" presStyleIdx="2" presStyleCnt="3"/>
      <dgm:spPr/>
      <dgm:t>
        <a:bodyPr/>
        <a:lstStyle/>
        <a:p>
          <a:endParaRPr lang="de-DE"/>
        </a:p>
      </dgm:t>
    </dgm:pt>
    <dgm:pt modelId="{A2B2B994-EAF9-4987-9154-885CB16FE2A4}" type="pres">
      <dgm:prSet presAssocID="{A9D5F3FC-211F-49B3-A5AE-4B8602A45B36}" presName="node" presStyleLbl="node1" presStyleIdx="3" presStyleCnt="4" custScaleY="4908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BCE1C60B-0EC4-4616-97E8-99D93FF60375}" type="presOf" srcId="{A9D5F3FC-211F-49B3-A5AE-4B8602A45B36}" destId="{A2B2B994-EAF9-4987-9154-885CB16FE2A4}" srcOrd="0" destOrd="0" presId="urn:microsoft.com/office/officeart/2005/8/layout/process1"/>
    <dgm:cxn modelId="{A0835AA6-4EA1-49E4-86A3-387F0E8DC550}" type="presOf" srcId="{A389A428-4860-4FA5-8E6E-14BCAA0F06A5}" destId="{3E433E3A-64B2-4380-B08C-9CDE7F67EDE1}" srcOrd="0" destOrd="0" presId="urn:microsoft.com/office/officeart/2005/8/layout/process1"/>
    <dgm:cxn modelId="{9FFF0509-2277-485B-8782-F01796459832}" type="presOf" srcId="{1FC95088-8780-484B-9135-E4FAA9750749}" destId="{886F9B1F-2D0B-4897-A174-916E624DB77B}" srcOrd="0" destOrd="0" presId="urn:microsoft.com/office/officeart/2005/8/layout/process1"/>
    <dgm:cxn modelId="{B6A76053-4F11-44F3-BFCD-1EC5BC507B7C}" srcId="{FFB26999-B938-4766-BEA0-CE955E3A03AB}" destId="{E4DBEEF0-3FBB-46A5-890C-76FAB9073C90}" srcOrd="1" destOrd="0" parTransId="{9076E3E9-9A5F-4C31-B864-C77554D348F2}" sibTransId="{EECE2B7B-0A6B-4DF8-9A0D-5E4051AF0A88}"/>
    <dgm:cxn modelId="{F4105A8C-B145-44DD-9151-DB1079DE514D}" type="presOf" srcId="{1DD3FFED-EE06-4E04-8067-F3BD9866068C}" destId="{4358CE42-5DA6-449D-90B6-6070A612A9C7}" srcOrd="0" destOrd="0" presId="urn:microsoft.com/office/officeart/2005/8/layout/process1"/>
    <dgm:cxn modelId="{348FD4C7-FFFB-4A46-A6CA-621387270BF5}" type="presOf" srcId="{EECE2B7B-0A6B-4DF8-9A0D-5E4051AF0A88}" destId="{CEDC94EE-045C-45F5-A43F-F725DA4F24FA}" srcOrd="0" destOrd="0" presId="urn:microsoft.com/office/officeart/2005/8/layout/process1"/>
    <dgm:cxn modelId="{3540CB22-79FD-46C2-BE19-0F202A721F8F}" srcId="{FFB26999-B938-4766-BEA0-CE955E3A03AB}" destId="{A9D5F3FC-211F-49B3-A5AE-4B8602A45B36}" srcOrd="3" destOrd="0" parTransId="{B8B47604-896A-4AD0-9B5A-0478511B41E1}" sibTransId="{2F0E4343-25E7-4BA4-8523-DBB9F8C1D0BE}"/>
    <dgm:cxn modelId="{2FA827EC-BB71-44EB-92E6-CC983A71CDFD}" type="presOf" srcId="{E4DBEEF0-3FBB-46A5-890C-76FAB9073C90}" destId="{C784D9DD-FAD6-424E-99FD-A45CAC93EBEF}" srcOrd="0" destOrd="0" presId="urn:microsoft.com/office/officeart/2005/8/layout/process1"/>
    <dgm:cxn modelId="{2197D520-034D-439A-8092-FCC57561BFB0}" type="presOf" srcId="{1FC95088-8780-484B-9135-E4FAA9750749}" destId="{7ECBB646-BE79-4AB0-AFAF-8549D5960CBB}" srcOrd="1" destOrd="0" presId="urn:microsoft.com/office/officeart/2005/8/layout/process1"/>
    <dgm:cxn modelId="{F4F92951-4B13-48A8-A0D5-FD9099276BF4}" type="presOf" srcId="{9B07EA0A-D05B-492D-B11E-295BDC63B854}" destId="{A6A5CB5D-E1D0-4567-BCB3-659CF5D0A1E3}" srcOrd="0" destOrd="0" presId="urn:microsoft.com/office/officeart/2005/8/layout/process1"/>
    <dgm:cxn modelId="{51524FFC-B8C3-4972-B2A7-CD9AD96B026F}" type="presOf" srcId="{EECE2B7B-0A6B-4DF8-9A0D-5E4051AF0A88}" destId="{0C805AC1-9B6F-4BDB-BA64-C1D247D3F637}" srcOrd="1" destOrd="0" presId="urn:microsoft.com/office/officeart/2005/8/layout/process1"/>
    <dgm:cxn modelId="{7AFC422F-B80C-43F0-A4FD-C1CC9EA90266}" srcId="{FFB26999-B938-4766-BEA0-CE955E3A03AB}" destId="{1DD3FFED-EE06-4E04-8067-F3BD9866068C}" srcOrd="2" destOrd="0" parTransId="{723D9295-24A1-4D0B-A803-FBE78A30AB31}" sibTransId="{1FC95088-8780-484B-9135-E4FAA9750749}"/>
    <dgm:cxn modelId="{C44168B2-AA9C-411F-A7EE-67F7D204EBF1}" srcId="{FFB26999-B938-4766-BEA0-CE955E3A03AB}" destId="{A389A428-4860-4FA5-8E6E-14BCAA0F06A5}" srcOrd="0" destOrd="0" parTransId="{0A56F665-4BC1-4627-96F2-51A3F4F939E0}" sibTransId="{9B07EA0A-D05B-492D-B11E-295BDC63B854}"/>
    <dgm:cxn modelId="{D77D6759-0DF1-4BE3-BC75-3767204C0470}" type="presOf" srcId="{FFB26999-B938-4766-BEA0-CE955E3A03AB}" destId="{3059FB9B-BAE5-4578-878C-97A0AAE9C0F4}" srcOrd="0" destOrd="0" presId="urn:microsoft.com/office/officeart/2005/8/layout/process1"/>
    <dgm:cxn modelId="{75E449FE-9157-43FE-94F3-951C0AFC6333}" type="presOf" srcId="{9B07EA0A-D05B-492D-B11E-295BDC63B854}" destId="{9E69E809-4E18-4D62-83A3-F40FB47E81BD}" srcOrd="1" destOrd="0" presId="urn:microsoft.com/office/officeart/2005/8/layout/process1"/>
    <dgm:cxn modelId="{F7F68BD4-7ABF-4AC5-A3DA-326A80527085}" type="presParOf" srcId="{3059FB9B-BAE5-4578-878C-97A0AAE9C0F4}" destId="{3E433E3A-64B2-4380-B08C-9CDE7F67EDE1}" srcOrd="0" destOrd="0" presId="urn:microsoft.com/office/officeart/2005/8/layout/process1"/>
    <dgm:cxn modelId="{19A59954-43CF-4844-89D6-99EA64DB3E99}" type="presParOf" srcId="{3059FB9B-BAE5-4578-878C-97A0AAE9C0F4}" destId="{A6A5CB5D-E1D0-4567-BCB3-659CF5D0A1E3}" srcOrd="1" destOrd="0" presId="urn:microsoft.com/office/officeart/2005/8/layout/process1"/>
    <dgm:cxn modelId="{F9387639-A57E-49BB-B59C-883DD7688ED8}" type="presParOf" srcId="{A6A5CB5D-E1D0-4567-BCB3-659CF5D0A1E3}" destId="{9E69E809-4E18-4D62-83A3-F40FB47E81BD}" srcOrd="0" destOrd="0" presId="urn:microsoft.com/office/officeart/2005/8/layout/process1"/>
    <dgm:cxn modelId="{D98F8740-765B-4D92-92B9-DC086D47F128}" type="presParOf" srcId="{3059FB9B-BAE5-4578-878C-97A0AAE9C0F4}" destId="{C784D9DD-FAD6-424E-99FD-A45CAC93EBEF}" srcOrd="2" destOrd="0" presId="urn:microsoft.com/office/officeart/2005/8/layout/process1"/>
    <dgm:cxn modelId="{85B73418-0663-471E-AD96-3C504F1A3527}" type="presParOf" srcId="{3059FB9B-BAE5-4578-878C-97A0AAE9C0F4}" destId="{CEDC94EE-045C-45F5-A43F-F725DA4F24FA}" srcOrd="3" destOrd="0" presId="urn:microsoft.com/office/officeart/2005/8/layout/process1"/>
    <dgm:cxn modelId="{9A4CD9BF-66ED-4004-AB91-B87EBB6E6679}" type="presParOf" srcId="{CEDC94EE-045C-45F5-A43F-F725DA4F24FA}" destId="{0C805AC1-9B6F-4BDB-BA64-C1D247D3F637}" srcOrd="0" destOrd="0" presId="urn:microsoft.com/office/officeart/2005/8/layout/process1"/>
    <dgm:cxn modelId="{41104251-4D18-452F-B071-F9DD52908DD7}" type="presParOf" srcId="{3059FB9B-BAE5-4578-878C-97A0AAE9C0F4}" destId="{4358CE42-5DA6-449D-90B6-6070A612A9C7}" srcOrd="4" destOrd="0" presId="urn:microsoft.com/office/officeart/2005/8/layout/process1"/>
    <dgm:cxn modelId="{677D2660-1413-4293-ADF5-CF4DC535C321}" type="presParOf" srcId="{3059FB9B-BAE5-4578-878C-97A0AAE9C0F4}" destId="{886F9B1F-2D0B-4897-A174-916E624DB77B}" srcOrd="5" destOrd="0" presId="urn:microsoft.com/office/officeart/2005/8/layout/process1"/>
    <dgm:cxn modelId="{E6D7FAE6-6DEE-4B2D-B367-7AFE5598E2C7}" type="presParOf" srcId="{886F9B1F-2D0B-4897-A174-916E624DB77B}" destId="{7ECBB646-BE79-4AB0-AFAF-8549D5960CBB}" srcOrd="0" destOrd="0" presId="urn:microsoft.com/office/officeart/2005/8/layout/process1"/>
    <dgm:cxn modelId="{ADD9899A-4DC4-48EF-80E9-004880C806B8}" type="presParOf" srcId="{3059FB9B-BAE5-4578-878C-97A0AAE9C0F4}" destId="{A2B2B994-EAF9-4987-9154-885CB16FE2A4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433E3A-64B2-4380-B08C-9CDE7F67EDE1}">
      <dsp:nvSpPr>
        <dsp:cNvPr id="0" name=""/>
        <dsp:cNvSpPr/>
      </dsp:nvSpPr>
      <dsp:spPr>
        <a:xfrm>
          <a:off x="4976" y="90818"/>
          <a:ext cx="2175708" cy="640715"/>
        </a:xfrm>
        <a:prstGeom prst="roundRect">
          <a:avLst>
            <a:gd name="adj" fmla="val 10000"/>
          </a:avLst>
        </a:prstGeom>
        <a:solidFill>
          <a:srgbClr val="00597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kern="1200" dirty="0"/>
            <a:t>Hydrolyse</a:t>
          </a:r>
        </a:p>
      </dsp:txBody>
      <dsp:txXfrm>
        <a:off x="23742" y="109584"/>
        <a:ext cx="2138176" cy="603183"/>
      </dsp:txXfrm>
    </dsp:sp>
    <dsp:sp modelId="{A6A5CB5D-E1D0-4567-BCB3-659CF5D0A1E3}">
      <dsp:nvSpPr>
        <dsp:cNvPr id="0" name=""/>
        <dsp:cNvSpPr/>
      </dsp:nvSpPr>
      <dsp:spPr>
        <a:xfrm>
          <a:off x="2398255" y="141388"/>
          <a:ext cx="461250" cy="539575"/>
        </a:xfrm>
        <a:prstGeom prst="rightArrow">
          <a:avLst>
            <a:gd name="adj1" fmla="val 60000"/>
            <a:gd name="adj2" fmla="val 50000"/>
          </a:avLst>
        </a:prstGeom>
        <a:solidFill>
          <a:srgbClr val="6AA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000" kern="1200"/>
        </a:p>
      </dsp:txBody>
      <dsp:txXfrm>
        <a:off x="2398255" y="249303"/>
        <a:ext cx="322875" cy="323745"/>
      </dsp:txXfrm>
    </dsp:sp>
    <dsp:sp modelId="{C784D9DD-FAD6-424E-99FD-A45CAC93EBEF}">
      <dsp:nvSpPr>
        <dsp:cNvPr id="0" name=""/>
        <dsp:cNvSpPr/>
      </dsp:nvSpPr>
      <dsp:spPr>
        <a:xfrm>
          <a:off x="3050968" y="90818"/>
          <a:ext cx="2175708" cy="640715"/>
        </a:xfrm>
        <a:prstGeom prst="roundRect">
          <a:avLst>
            <a:gd name="adj" fmla="val 10000"/>
          </a:avLst>
        </a:prstGeom>
        <a:solidFill>
          <a:srgbClr val="00597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kern="1200" dirty="0"/>
            <a:t>Propionsäure</a:t>
          </a:r>
        </a:p>
      </dsp:txBody>
      <dsp:txXfrm>
        <a:off x="3069734" y="109584"/>
        <a:ext cx="2138176" cy="603183"/>
      </dsp:txXfrm>
    </dsp:sp>
    <dsp:sp modelId="{CEDC94EE-045C-45F5-A43F-F725DA4F24FA}">
      <dsp:nvSpPr>
        <dsp:cNvPr id="0" name=""/>
        <dsp:cNvSpPr/>
      </dsp:nvSpPr>
      <dsp:spPr>
        <a:xfrm>
          <a:off x="5444247" y="141388"/>
          <a:ext cx="461250" cy="539575"/>
        </a:xfrm>
        <a:prstGeom prst="rightArrow">
          <a:avLst>
            <a:gd name="adj1" fmla="val 60000"/>
            <a:gd name="adj2" fmla="val 50000"/>
          </a:avLst>
        </a:prstGeom>
        <a:solidFill>
          <a:srgbClr val="6AA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000" kern="1200"/>
        </a:p>
      </dsp:txBody>
      <dsp:txXfrm>
        <a:off x="5444247" y="249303"/>
        <a:ext cx="322875" cy="323745"/>
      </dsp:txXfrm>
    </dsp:sp>
    <dsp:sp modelId="{4358CE42-5DA6-449D-90B6-6070A612A9C7}">
      <dsp:nvSpPr>
        <dsp:cNvPr id="0" name=""/>
        <dsp:cNvSpPr/>
      </dsp:nvSpPr>
      <dsp:spPr>
        <a:xfrm>
          <a:off x="6096960" y="90818"/>
          <a:ext cx="2175708" cy="640715"/>
        </a:xfrm>
        <a:prstGeom prst="roundRect">
          <a:avLst>
            <a:gd name="adj" fmla="val 10000"/>
          </a:avLst>
        </a:prstGeom>
        <a:solidFill>
          <a:srgbClr val="00597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kern="1200" dirty="0"/>
            <a:t>Essigsäure</a:t>
          </a:r>
        </a:p>
      </dsp:txBody>
      <dsp:txXfrm>
        <a:off x="6115726" y="109584"/>
        <a:ext cx="2138176" cy="603183"/>
      </dsp:txXfrm>
    </dsp:sp>
    <dsp:sp modelId="{886F9B1F-2D0B-4897-A174-916E624DB77B}">
      <dsp:nvSpPr>
        <dsp:cNvPr id="0" name=""/>
        <dsp:cNvSpPr/>
      </dsp:nvSpPr>
      <dsp:spPr>
        <a:xfrm>
          <a:off x="8490239" y="141388"/>
          <a:ext cx="461250" cy="539575"/>
        </a:xfrm>
        <a:prstGeom prst="rightArrow">
          <a:avLst>
            <a:gd name="adj1" fmla="val 60000"/>
            <a:gd name="adj2" fmla="val 50000"/>
          </a:avLst>
        </a:prstGeom>
        <a:solidFill>
          <a:srgbClr val="6AA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000" kern="1200"/>
        </a:p>
      </dsp:txBody>
      <dsp:txXfrm>
        <a:off x="8490239" y="249303"/>
        <a:ext cx="322875" cy="323745"/>
      </dsp:txXfrm>
    </dsp:sp>
    <dsp:sp modelId="{A2B2B994-EAF9-4987-9154-885CB16FE2A4}">
      <dsp:nvSpPr>
        <dsp:cNvPr id="0" name=""/>
        <dsp:cNvSpPr/>
      </dsp:nvSpPr>
      <dsp:spPr>
        <a:xfrm>
          <a:off x="9142952" y="90818"/>
          <a:ext cx="2175708" cy="640715"/>
        </a:xfrm>
        <a:prstGeom prst="roundRect">
          <a:avLst>
            <a:gd name="adj" fmla="val 10000"/>
          </a:avLst>
        </a:prstGeom>
        <a:solidFill>
          <a:srgbClr val="00597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500" kern="1200" dirty="0"/>
            <a:t>Methan+CO</a:t>
          </a:r>
          <a:r>
            <a:rPr lang="de-DE" sz="2500" kern="1200" baseline="-25000" dirty="0"/>
            <a:t>2</a:t>
          </a:r>
        </a:p>
      </dsp:txBody>
      <dsp:txXfrm>
        <a:off x="9161718" y="109584"/>
        <a:ext cx="2138176" cy="6031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0.29324</cdr:x>
      <cdr:y>0.64574</cdr:y>
    </cdr:from>
    <cdr:to>
      <cdr:x>0.32075</cdr:x>
      <cdr:y>0.64574</cdr:y>
    </cdr:to>
    <cdr:cxnSp macro="">
      <cdr:nvCxnSpPr>
        <cdr:cNvPr id="2" name="Gerader Verbinder 1">
          <a:extLst xmlns:a="http://schemas.openxmlformats.org/drawingml/2006/main">
            <a:ext uri="{FF2B5EF4-FFF2-40B4-BE49-F238E27FC236}">
              <a16:creationId xmlns:a16="http://schemas.microsoft.com/office/drawing/2014/main" id="{74D9C903-39DA-47EC-B5CE-84F53D1E1BD2}"/>
            </a:ext>
          </a:extLst>
        </cdr:cNvPr>
        <cdr:cNvCxnSpPr>
          <a:cxnSpLocks xmlns:a="http://schemas.openxmlformats.org/drawingml/2006/main" noChangeShapeType="1"/>
        </cdr:cNvCxnSpPr>
      </cdr:nvCxnSpPr>
      <cdr:spPr bwMode="auto">
        <a:xfrm xmlns:a="http://schemas.openxmlformats.org/drawingml/2006/main">
          <a:off x="3188241" y="3154055"/>
          <a:ext cx="299084" cy="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 algn="ctr">
          <a:solidFill>
            <a:srgbClr val="BD2E03"/>
          </a:solidFill>
          <a:round/>
          <a:headEnd type="none"/>
          <a:tailEnd type="oval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cxnSp>
  </cdr:relSizeAnchor>
  <cdr:relSizeAnchor xmlns:cdr="http://schemas.openxmlformats.org/drawingml/2006/chartDrawing">
    <cdr:from>
      <cdr:x>0.32131</cdr:x>
      <cdr:y>0.64574</cdr:y>
    </cdr:from>
    <cdr:to>
      <cdr:x>0.35046</cdr:x>
      <cdr:y>0.64761</cdr:y>
    </cdr:to>
    <cdr:cxnSp macro="">
      <cdr:nvCxnSpPr>
        <cdr:cNvPr id="3" name="Gerader Verbinder 2">
          <a:extLst xmlns:a="http://schemas.openxmlformats.org/drawingml/2006/main">
            <a:ext uri="{FF2B5EF4-FFF2-40B4-BE49-F238E27FC236}">
              <a16:creationId xmlns:a16="http://schemas.microsoft.com/office/drawing/2014/main" id="{9B56B277-D6FC-42E1-8A33-0C4A010C3FBC}"/>
            </a:ext>
          </a:extLst>
        </cdr:cNvPr>
        <cdr:cNvCxnSpPr>
          <a:cxnSpLocks xmlns:a="http://schemas.openxmlformats.org/drawingml/2006/main" noChangeShapeType="1"/>
        </cdr:cNvCxnSpPr>
      </cdr:nvCxnSpPr>
      <cdr:spPr bwMode="auto">
        <a:xfrm xmlns:a="http://schemas.openxmlformats.org/drawingml/2006/main">
          <a:off x="3493421" y="3154055"/>
          <a:ext cx="316992" cy="9144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25400" algn="ctr">
          <a:solidFill>
            <a:srgbClr val="BD2E03"/>
          </a:solidFill>
          <a:round/>
          <a:headEnd type="none"/>
          <a:tailEnd type="oval"/>
        </a:ln>
        <a:extLst xmlns:a="http://schemas.openxmlformats.org/drawingml/2006/main">
          <a:ext uri="{909E8E84-426E-40DD-AFC4-6F175D3DCCD1}">
            <a14:hiddenFill xmlns:a14="http://schemas.microsoft.com/office/drawing/2010/main">
              <a:noFill/>
            </a14:hiddenFill>
          </a:ext>
        </a:extLst>
      </cdr:spPr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94D11567-74BA-42BC-8202-152B2CEA38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46F37E7-B2A7-4088-B310-DAFD24E9C1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7CA307-7E91-4155-8DBD-F759063A966C}" type="datetimeFigureOut">
              <a:rPr lang="de-DE" smtClean="0"/>
              <a:t>24.08.2021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8D4BFDA-948A-46B1-BC0D-12040E92FA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B83856-868B-4100-A11D-C966B909AC3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6EDAE9-4FAE-4C63-B8F8-68B8408BF5FF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08873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BDAFF8-4108-4E0E-9242-05E2697B1161}" type="datetimeFigureOut">
              <a:rPr lang="de-DE" smtClean="0"/>
              <a:t>24.08.2021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FF1255-EC19-4FB4-84BD-57016B54D18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2173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.1_Titel mit Bild">
    <p:bg bwMode="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E2C8437-70C6-4FD9-98E6-279E7387B46E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84000">
                <a:schemeClr val="accent2">
                  <a:alpha val="0"/>
                  <a:lumMod val="0"/>
                  <a:lumOff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AF516C-D5E9-41D2-B717-8FB2A745B2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10400" y="3304193"/>
            <a:ext cx="11347200" cy="1800000"/>
          </a:xfrm>
          <a:effectLst>
            <a:outerShdw blurRad="127000" dist="38100" dir="2700000" algn="tl" rotWithShape="0">
              <a:prstClr val="black">
                <a:alpha val="30000"/>
              </a:prstClr>
            </a:outerShdw>
          </a:effectLst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F1914C-2043-4CE4-8C6B-614BE40F0E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33388" y="5379622"/>
            <a:ext cx="10438612" cy="720000"/>
          </a:xfrm>
          <a:effectLst>
            <a:outerShdw blurRad="127000" dist="38100" dir="2700000" algn="tl" rotWithShape="0">
              <a:prstClr val="black">
                <a:alpha val="30000"/>
              </a:prstClr>
            </a:outerShdw>
          </a:effectLst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Subheadline (optional)</a:t>
            </a:r>
          </a:p>
          <a:p>
            <a:r>
              <a:rPr lang="de-DE" dirty="0"/>
              <a:t>Datum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DA825C24-265E-4A8F-AF46-FD488E658294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4975" y="5216610"/>
            <a:ext cx="432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6A8C039B-1663-435B-BE61-68E3CE2CF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11326665" y="5991025"/>
            <a:ext cx="432000" cy="432000"/>
          </a:xfrm>
          <a:prstGeom prst="rect">
            <a:avLst/>
          </a:prstGeom>
        </p:spPr>
      </p:pic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C3A55FD9-2C0B-44AC-B59B-EF0A4F36CF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37025" y="434975"/>
            <a:ext cx="5220000" cy="360000"/>
          </a:xfrm>
        </p:spPr>
        <p:txBody>
          <a:bodyPr/>
          <a:lstStyle>
            <a:lvl1pPr algn="r">
              <a:defRPr b="0"/>
            </a:lvl1pPr>
            <a:lvl2pPr algn="r">
              <a:defRPr/>
            </a:lvl2pPr>
          </a:lstStyle>
          <a:p>
            <a:pPr lvl="0"/>
            <a:r>
              <a:rPr lang="de-DE" dirty="0"/>
              <a:t>Bildmotiv über „Hintergrund formatieren“ einfügen</a:t>
            </a:r>
          </a:p>
        </p:txBody>
      </p:sp>
    </p:spTree>
    <p:extLst>
      <p:ext uri="{BB962C8B-B14F-4D97-AF65-F5344CB8AC3E}">
        <p14:creationId xmlns:p14="http://schemas.microsoft.com/office/powerpoint/2010/main" val="1690530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_Inhal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30DB87-C596-47DE-9847-48653C9E99B5}"/>
              </a:ext>
            </a:extLst>
          </p:cNvPr>
          <p:cNvSpPr>
            <a:spLocks noGrp="1"/>
          </p:cNvSpPr>
          <p:nvPr>
            <p:ph idx="1"/>
          </p:nvPr>
        </p:nvSpPr>
        <p:spPr bwMode="gray">
          <a:xfrm>
            <a:off x="433388" y="1511999"/>
            <a:ext cx="11323837" cy="4911013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24D6A4-68B7-433B-8A78-242F72FED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DE" smtClean="0"/>
              <a:t>Biologische Abfallbehandlung (VAV) | 23.08.2021 | Fachverband Biogas e.V.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3955116-C03B-4D12-8D06-236F9FDC8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DC48F7A-FB99-4F8F-966D-CE407EBD00B3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E30364CC-1B36-4C44-9CD4-0505A6E404A3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9343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_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9B5315-0E8D-4D29-B749-AC36A391DF0B}"/>
              </a:ext>
            </a:extLst>
          </p:cNvPr>
          <p:cNvSpPr>
            <a:spLocks noGrp="1"/>
          </p:cNvSpPr>
          <p:nvPr>
            <p:ph sz="half" idx="1"/>
          </p:nvPr>
        </p:nvSpPr>
        <p:spPr bwMode="gray">
          <a:xfrm>
            <a:off x="433388" y="1511999"/>
            <a:ext cx="5400000" cy="491102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9245B74-6713-4896-AA36-D9F98165A686}"/>
              </a:ext>
            </a:extLst>
          </p:cNvPr>
          <p:cNvSpPr>
            <a:spLocks noGrp="1"/>
          </p:cNvSpPr>
          <p:nvPr>
            <p:ph sz="half" idx="2"/>
          </p:nvPr>
        </p:nvSpPr>
        <p:spPr bwMode="gray">
          <a:xfrm>
            <a:off x="6359524" y="1512000"/>
            <a:ext cx="5398075" cy="491102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A8904BF-F22B-4FA3-AFB4-F70EE4125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DE" smtClean="0"/>
              <a:t>Biologische Abfallbehandlung (VAV) | 23.08.2021 | Fachverband Biogas e.V.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7E71DFC-68BD-42AE-A6FE-55FFC725D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DC48F7A-FB99-4F8F-966D-CE407EBD00B3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00EDA50F-961F-4D56-9129-380C17984651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29601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75" userDrawn="1">
          <p15:clr>
            <a:srgbClr val="F26B43"/>
          </p15:clr>
        </p15:guide>
        <p15:guide id="2" pos="4006" userDrawn="1">
          <p15:clr>
            <a:srgbClr val="F26B43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3_Inhalt 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9B5315-0E8D-4D29-B749-AC36A391DF0B}"/>
              </a:ext>
            </a:extLst>
          </p:cNvPr>
          <p:cNvSpPr>
            <a:spLocks noGrp="1"/>
          </p:cNvSpPr>
          <p:nvPr>
            <p:ph sz="half" idx="1"/>
          </p:nvPr>
        </p:nvSpPr>
        <p:spPr bwMode="gray">
          <a:xfrm>
            <a:off x="433388" y="1511999"/>
            <a:ext cx="3420000" cy="491102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9245B74-6713-4896-AA36-D9F98165A686}"/>
              </a:ext>
            </a:extLst>
          </p:cNvPr>
          <p:cNvSpPr>
            <a:spLocks noGrp="1"/>
          </p:cNvSpPr>
          <p:nvPr>
            <p:ph sz="half" idx="2"/>
          </p:nvPr>
        </p:nvSpPr>
        <p:spPr bwMode="gray">
          <a:xfrm>
            <a:off x="4376737" y="1512888"/>
            <a:ext cx="3438525" cy="491102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A8904BF-F22B-4FA3-AFB4-F70EE4125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DE" smtClean="0"/>
              <a:t>Biologische Abfallbehandlung (VAV) | 23.08.2021 | Fachverband Biogas e.V.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7E71DFC-68BD-42AE-A6FE-55FFC725D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DC48F7A-FB99-4F8F-966D-CE407EBD00B3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5265A3ED-7D60-4F67-88EE-D8B00AFE99BB}"/>
              </a:ext>
            </a:extLst>
          </p:cNvPr>
          <p:cNvSpPr>
            <a:spLocks noGrp="1"/>
          </p:cNvSpPr>
          <p:nvPr>
            <p:ph sz="quarter" idx="13"/>
          </p:nvPr>
        </p:nvSpPr>
        <p:spPr bwMode="gray">
          <a:xfrm>
            <a:off x="8339138" y="1512888"/>
            <a:ext cx="3418462" cy="4910137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E512E7C8-C22A-4FC6-86E6-A5C26A6438FA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468140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427" userDrawn="1">
          <p15:clr>
            <a:srgbClr val="F26B43"/>
          </p15:clr>
        </p15:guide>
        <p15:guide id="2" pos="2757" userDrawn="1">
          <p15:clr>
            <a:srgbClr val="F26B43"/>
          </p15:clr>
        </p15:guide>
        <p15:guide id="3" pos="4923" userDrawn="1">
          <p15:clr>
            <a:srgbClr val="F26B43"/>
          </p15:clr>
        </p15:guide>
        <p15:guide id="4" pos="5253" userDrawn="1">
          <p15:clr>
            <a:srgbClr val="F26B43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4_Bild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24D6A4-68B7-433B-8A78-242F72FED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DE" smtClean="0"/>
              <a:t>Biologische Abfallbehandlung (VAV) | 23.08.2021 | Fachverband Biogas e.V.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3955116-C03B-4D12-8D06-236F9FDC8B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DC48F7A-FB99-4F8F-966D-CE407EBD00B3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E30364CC-1B36-4C44-9CD4-0505A6E404A3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7DD7166F-9B98-4247-82AB-C3AD40D691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33387" y="1512888"/>
            <a:ext cx="11325226" cy="4910137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2231559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5_Bild/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9245B74-6713-4896-AA36-D9F98165A686}"/>
              </a:ext>
            </a:extLst>
          </p:cNvPr>
          <p:cNvSpPr>
            <a:spLocks noGrp="1"/>
          </p:cNvSpPr>
          <p:nvPr>
            <p:ph sz="half" idx="2"/>
          </p:nvPr>
        </p:nvSpPr>
        <p:spPr bwMode="gray">
          <a:xfrm>
            <a:off x="6357940" y="1512000"/>
            <a:ext cx="5400674" cy="4911024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A8904BF-F22B-4FA3-AFB4-F70EE4125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DE" smtClean="0"/>
              <a:t>Biologische Abfallbehandlung (VAV) | 23.08.2021 | Fachverband Biogas e.V.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7E71DFC-68BD-42AE-A6FE-55FFC725D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DC48F7A-FB99-4F8F-966D-CE407EBD00B3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00EDA50F-961F-4D56-9129-380C17984651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FC1BC90C-B700-4EF8-82F6-3F4FD26B88D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433388" y="1511300"/>
            <a:ext cx="5400675" cy="4911725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31532273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75" userDrawn="1">
          <p15:clr>
            <a:srgbClr val="F26B43"/>
          </p15:clr>
        </p15:guide>
        <p15:guide id="2" pos="4006" userDrawn="1">
          <p15:clr>
            <a:srgbClr val="F26B43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6_Inhalt/Bild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9B5315-0E8D-4D29-B749-AC36A391DF0B}"/>
              </a:ext>
            </a:extLst>
          </p:cNvPr>
          <p:cNvSpPr>
            <a:spLocks noGrp="1"/>
          </p:cNvSpPr>
          <p:nvPr>
            <p:ph sz="half" idx="1"/>
          </p:nvPr>
        </p:nvSpPr>
        <p:spPr bwMode="gray">
          <a:xfrm>
            <a:off x="433388" y="1511999"/>
            <a:ext cx="5400000" cy="4911025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A8904BF-F22B-4FA3-AFB4-F70EE4125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DE" smtClean="0"/>
              <a:t>Biologische Abfallbehandlung (VAV) | 23.08.2021 | Fachverband Biogas e.V.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7E71DFC-68BD-42AE-A6FE-55FFC725D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DC48F7A-FB99-4F8F-966D-CE407EBD00B3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9" name="Titel 8">
            <a:extLst>
              <a:ext uri="{FF2B5EF4-FFF2-40B4-BE49-F238E27FC236}">
                <a16:creationId xmlns:a16="http://schemas.microsoft.com/office/drawing/2014/main" id="{00EDA50F-961F-4D56-9129-380C17984651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6CD90335-8167-41B6-B8A1-0B0AE2EAF3F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358614" y="1512888"/>
            <a:ext cx="5399999" cy="4910137"/>
          </a:xfrm>
        </p:spPr>
        <p:txBody>
          <a:bodyPr/>
          <a:lstStyle>
            <a:lvl1pPr>
              <a:defRPr b="0"/>
            </a:lvl1pPr>
          </a:lstStyle>
          <a:p>
            <a:r>
              <a:rPr lang="de-DE" dirty="0"/>
              <a:t>Bild einfügen</a:t>
            </a:r>
          </a:p>
        </p:txBody>
      </p:sp>
    </p:spTree>
    <p:extLst>
      <p:ext uri="{BB962C8B-B14F-4D97-AF65-F5344CB8AC3E}">
        <p14:creationId xmlns:p14="http://schemas.microsoft.com/office/powerpoint/2010/main" val="40225800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75" userDrawn="1">
          <p15:clr>
            <a:srgbClr val="F26B43"/>
          </p15:clr>
        </p15:guide>
        <p15:guide id="2" pos="4006" userDrawn="1">
          <p15:clr>
            <a:srgbClr val="F26B43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.1_Grafik mit Hintergrundbil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EF4BA505-327E-4FB9-B7D2-E1C904B99031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84000">
                <a:schemeClr val="accent2">
                  <a:alpha val="0"/>
                  <a:lumMod val="0"/>
                  <a:lumOff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DECE880-3173-48FA-9F5D-C8C3B3016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Biologische Abfallbehandlung (VAV) | 23.08.2021 | Fachverband Biogas e.V.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13A3BE1-9D3E-4C6F-903A-99673E9C0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DC48F7A-FB99-4F8F-966D-CE407EBD00B3}" type="slidenum">
              <a:rPr lang="de-DE" smtClean="0"/>
              <a:t>‹Nr.›</a:t>
            </a:fld>
            <a:endParaRPr lang="de-DE" dirty="0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BF25DE11-86A4-4DA7-87B4-B77069C9E9F1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32000" y="1332000"/>
            <a:ext cx="432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platzhalter 20">
            <a:extLst>
              <a:ext uri="{FF2B5EF4-FFF2-40B4-BE49-F238E27FC236}">
                <a16:creationId xmlns:a16="http://schemas.microsoft.com/office/drawing/2014/main" id="{4BD30096-1020-45CC-BFD6-9960C342D7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537025" y="434975"/>
            <a:ext cx="5220000" cy="360000"/>
          </a:xfrm>
        </p:spPr>
        <p:txBody>
          <a:bodyPr/>
          <a:lstStyle>
            <a:lvl1pPr algn="r">
              <a:defRPr b="0"/>
            </a:lvl1pPr>
            <a:lvl2pPr algn="r">
              <a:defRPr/>
            </a:lvl2pPr>
          </a:lstStyle>
          <a:p>
            <a:pPr lvl="0"/>
            <a:r>
              <a:rPr lang="de-DE" dirty="0"/>
              <a:t>Bildmotiv über „Hintergrund formatieren“ einfügen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0D1A6A5-3FA5-420C-B283-0E2CBB1B735D}"/>
              </a:ext>
            </a:extLst>
          </p:cNvPr>
          <p:cNvSpPr txBox="1"/>
          <p:nvPr userDrawn="1"/>
        </p:nvSpPr>
        <p:spPr bwMode="white">
          <a:xfrm>
            <a:off x="432000" y="6426000"/>
            <a:ext cx="1080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/>
            <a:r>
              <a:rPr lang="de-DE" sz="800" dirty="0">
                <a:solidFill>
                  <a:schemeClr val="accent1"/>
                </a:solidFill>
              </a:rPr>
              <a:t>Berliner Stadtreinigung</a:t>
            </a:r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82DDFF8E-0DE6-4209-AB56-7B7A0820D01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effectLst>
            <a:outerShdw blurRad="127000" dist="38100" dir="2700000" algn="tl" rotWithShape="0">
              <a:prstClr val="black">
                <a:alpha val="3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4144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.2_Tabelle mehrseitig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ellenplatzhalter 6">
            <a:extLst>
              <a:ext uri="{FF2B5EF4-FFF2-40B4-BE49-F238E27FC236}">
                <a16:creationId xmlns:a16="http://schemas.microsoft.com/office/drawing/2014/main" id="{CC547955-26EC-4A2A-A779-9B1FEFB9F30B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 bwMode="gray">
          <a:xfrm>
            <a:off x="433387" y="1512888"/>
            <a:ext cx="11325226" cy="4911725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de-DE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405FE108-388A-47A1-88FA-BFF8977D02A0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32000" y="1332000"/>
            <a:ext cx="432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el 8">
            <a:extLst>
              <a:ext uri="{FF2B5EF4-FFF2-40B4-BE49-F238E27FC236}">
                <a16:creationId xmlns:a16="http://schemas.microsoft.com/office/drawing/2014/main" id="{643BE40C-F879-4FB3-B0DD-1B909EE7FA9B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45689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.2_Tabelle mehrseitig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abellenplatzhalter 6">
            <a:extLst>
              <a:ext uri="{FF2B5EF4-FFF2-40B4-BE49-F238E27FC236}">
                <a16:creationId xmlns:a16="http://schemas.microsoft.com/office/drawing/2014/main" id="{B37647A2-157A-4E59-BD91-0275D32F8A03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 bwMode="gray">
          <a:xfrm>
            <a:off x="433388" y="433388"/>
            <a:ext cx="11325277" cy="5989637"/>
          </a:xfrm>
        </p:spPr>
        <p:txBody>
          <a:bodyPr/>
          <a:lstStyle/>
          <a:p>
            <a:r>
              <a:rPr lang="de-DE"/>
              <a:t>Tabelle durch Klicken auf Symbol hinzufügen</a:t>
            </a:r>
            <a:endParaRPr lang="de-DE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851B5695-E3D4-4E03-A890-A8395D167CD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 bwMode="black"/>
        <p:txBody>
          <a:bodyPr/>
          <a:lstStyle/>
          <a:p>
            <a:r>
              <a:rPr lang="de-DE" smtClean="0">
                <a:solidFill>
                  <a:schemeClr val="bg2">
                    <a:lumMod val="50000"/>
                  </a:schemeClr>
                </a:solidFill>
              </a:rPr>
              <a:t>Biologische Abfallbehandlung (VAV) | 23.08.2021 | Fachverband Biogas e.V.</a:t>
            </a:r>
            <a:endParaRPr lang="de-DE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B54FB91-DC11-40D8-A5B8-6B3D7A842DE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 bwMode="gray"/>
        <p:txBody>
          <a:bodyPr/>
          <a:lstStyle/>
          <a:p>
            <a:pPr algn="ctr"/>
            <a:fld id="{7DC48F7A-FB99-4F8F-966D-CE407EBD00B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40EA35F-6751-4D98-BDC0-5E25EB25156D}"/>
              </a:ext>
            </a:extLst>
          </p:cNvPr>
          <p:cNvSpPr txBox="1"/>
          <p:nvPr userDrawn="1"/>
        </p:nvSpPr>
        <p:spPr bwMode="black">
          <a:xfrm>
            <a:off x="432000" y="6426000"/>
            <a:ext cx="1080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/>
            <a:r>
              <a:rPr lang="de-DE" sz="800" dirty="0">
                <a:solidFill>
                  <a:schemeClr val="accent1"/>
                </a:solidFill>
              </a:rPr>
              <a:t>Berliner Stadtreinigung</a:t>
            </a:r>
          </a:p>
        </p:txBody>
      </p:sp>
    </p:spTree>
    <p:extLst>
      <p:ext uri="{BB962C8B-B14F-4D97-AF65-F5344CB8AC3E}">
        <p14:creationId xmlns:p14="http://schemas.microsoft.com/office/powerpoint/2010/main" val="403790598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3_leer mit Titel und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7279583-82F8-4ED8-9F5B-C9DF1A9079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r>
              <a:rPr lang="de-DE" smtClean="0">
                <a:solidFill>
                  <a:schemeClr val="bg2">
                    <a:lumMod val="50000"/>
                  </a:schemeClr>
                </a:solidFill>
              </a:rPr>
              <a:t>Biologische Abfallbehandlung (VAV) | 23.08.2021 | Fachverband Biogas e.V.</a:t>
            </a:r>
            <a:endParaRPr lang="de-DE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5A586F-466A-44F1-A5E9-892088619E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pPr algn="ctr"/>
            <a:fld id="{7DC48F7A-FB99-4F8F-966D-CE407EBD00B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4D1E5A7-9C0E-4386-9420-B2818A86BF74}"/>
              </a:ext>
            </a:extLst>
          </p:cNvPr>
          <p:cNvSpPr txBox="1"/>
          <p:nvPr userDrawn="1"/>
        </p:nvSpPr>
        <p:spPr bwMode="black">
          <a:xfrm>
            <a:off x="432000" y="6426000"/>
            <a:ext cx="1080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/>
            <a:r>
              <a:rPr lang="de-DE" sz="800" dirty="0">
                <a:solidFill>
                  <a:schemeClr val="accent1"/>
                </a:solidFill>
              </a:rPr>
              <a:t>Berliner Stadtreinigung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45B4149-63D5-42D0-9E3A-BE141BB916EC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0255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.2_Titel Orang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AF516C-D5E9-41D2-B717-8FB2A745B2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10400" y="3304193"/>
            <a:ext cx="11347200" cy="1800000"/>
          </a:xfrm>
          <a:effectLst/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F1914C-2043-4CE4-8C6B-614BE40F0E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32000" y="5379622"/>
            <a:ext cx="10440000" cy="720000"/>
          </a:xfrm>
          <a:effectLst/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Subheadline (optional)</a:t>
            </a:r>
          </a:p>
          <a:p>
            <a:r>
              <a:rPr lang="de-DE" dirty="0"/>
              <a:t>Datum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DA825C24-265E-4A8F-AF46-FD488E658294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34975" y="5216610"/>
            <a:ext cx="43200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6A8C039B-1663-435B-BE61-68E3CE2CF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11325600" y="5991025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93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.4_leer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E7279583-82F8-4ED8-9F5B-C9DF1A9079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 bwMode="black"/>
        <p:txBody>
          <a:bodyPr/>
          <a:lstStyle/>
          <a:p>
            <a:r>
              <a:rPr lang="de-DE" smtClean="0">
                <a:solidFill>
                  <a:schemeClr val="bg2">
                    <a:lumMod val="50000"/>
                  </a:schemeClr>
                </a:solidFill>
              </a:rPr>
              <a:t>Biologische Abfallbehandlung (VAV) | 23.08.2021 | Fachverband Biogas e.V.</a:t>
            </a:r>
            <a:endParaRPr lang="de-DE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A5A586F-466A-44F1-A5E9-892088619E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gray"/>
        <p:txBody>
          <a:bodyPr/>
          <a:lstStyle/>
          <a:p>
            <a:pPr algn="ctr"/>
            <a:fld id="{7DC48F7A-FB99-4F8F-966D-CE407EBD00B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4D1E5A7-9C0E-4386-9420-B2818A86BF74}"/>
              </a:ext>
            </a:extLst>
          </p:cNvPr>
          <p:cNvSpPr txBox="1"/>
          <p:nvPr userDrawn="1"/>
        </p:nvSpPr>
        <p:spPr bwMode="black">
          <a:xfrm>
            <a:off x="432000" y="6426000"/>
            <a:ext cx="1080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/>
            <a:r>
              <a:rPr lang="de-DE" sz="800" dirty="0">
                <a:solidFill>
                  <a:schemeClr val="accent1"/>
                </a:solidFill>
              </a:rPr>
              <a:t>Berliner Stadtreinigung</a:t>
            </a:r>
          </a:p>
        </p:txBody>
      </p:sp>
    </p:spTree>
    <p:extLst>
      <p:ext uri="{BB962C8B-B14F-4D97-AF65-F5344CB8AC3E}">
        <p14:creationId xmlns:p14="http://schemas.microsoft.com/office/powerpoint/2010/main" val="24154455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.5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824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.1_Abschlussfolie mit Bil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E2C8437-70C6-4FD9-98E6-279E7387B46E}"/>
              </a:ext>
            </a:extLst>
          </p:cNvPr>
          <p:cNvSpPr/>
          <p:nvPr userDrawn="1"/>
        </p:nvSpPr>
        <p:spPr bwMode="gray"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0000"/>
                </a:schemeClr>
              </a:gs>
              <a:gs pos="84000">
                <a:schemeClr val="accent2">
                  <a:alpha val="0"/>
                  <a:lumMod val="0"/>
                  <a:lumOff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AF516C-D5E9-41D2-B717-8FB2A745B2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10400" y="3304193"/>
            <a:ext cx="11347200" cy="1800000"/>
          </a:xfrm>
          <a:effectLst>
            <a:outerShdw blurRad="127000" dist="38100" dir="2700000" algn="tl" rotWithShape="0">
              <a:prstClr val="black">
                <a:alpha val="30000"/>
              </a:prstClr>
            </a:outerShdw>
          </a:effectLst>
        </p:spPr>
        <p:txBody>
          <a:bodyPr anchor="b">
            <a:noAutofit/>
          </a:bodyPr>
          <a:lstStyle>
            <a:lvl1pPr algn="l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Präsentationsabschluss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DA825C24-265E-4A8F-AF46-FD488E658294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4975" y="5216610"/>
            <a:ext cx="432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6A8C039B-1663-435B-BE61-68E3CE2CF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11325600" y="5991025"/>
            <a:ext cx="432000" cy="432000"/>
          </a:xfrm>
          <a:prstGeom prst="rect">
            <a:avLst/>
          </a:prstGeom>
        </p:spPr>
      </p:pic>
      <p:sp>
        <p:nvSpPr>
          <p:cNvPr id="21" name="Textplatzhalter 20">
            <a:extLst>
              <a:ext uri="{FF2B5EF4-FFF2-40B4-BE49-F238E27FC236}">
                <a16:creationId xmlns:a16="http://schemas.microsoft.com/office/drawing/2014/main" id="{C3A55FD9-2C0B-44AC-B59B-EF0A4F36CFE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37025" y="434975"/>
            <a:ext cx="5220000" cy="360000"/>
          </a:xfrm>
        </p:spPr>
        <p:txBody>
          <a:bodyPr/>
          <a:lstStyle>
            <a:lvl1pPr algn="r">
              <a:defRPr b="0"/>
            </a:lvl1pPr>
            <a:lvl2pPr algn="r">
              <a:defRPr/>
            </a:lvl2pPr>
          </a:lstStyle>
          <a:p>
            <a:pPr lvl="0"/>
            <a:r>
              <a:rPr lang="de-DE" dirty="0"/>
              <a:t>Bildmotiv über „Hintergrund formatieren“ einfügen</a:t>
            </a:r>
          </a:p>
        </p:txBody>
      </p:sp>
    </p:spTree>
    <p:extLst>
      <p:ext uri="{BB962C8B-B14F-4D97-AF65-F5344CB8AC3E}">
        <p14:creationId xmlns:p14="http://schemas.microsoft.com/office/powerpoint/2010/main" val="7583431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.2_Abschlussfolie Orang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E2C8437-70C6-4FD9-98E6-279E7387B46E}"/>
              </a:ext>
            </a:extLst>
          </p:cNvPr>
          <p:cNvSpPr/>
          <p:nvPr userDrawn="1"/>
        </p:nvSpPr>
        <p:spPr bwMode="gray">
          <a:xfrm>
            <a:off x="-1" y="0"/>
            <a:ext cx="61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AF516C-D5E9-41D2-B717-8FB2A745B2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10400" y="3304193"/>
            <a:ext cx="5421600" cy="1800000"/>
          </a:xfrm>
          <a:effectLst/>
        </p:spPr>
        <p:txBody>
          <a:bodyPr anchor="b">
            <a:noAutofit/>
          </a:bodyPr>
          <a:lstStyle>
            <a:lvl1pPr algn="l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Präsentations-abschluss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DA825C24-265E-4A8F-AF46-FD488E658294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34975" y="5216610"/>
            <a:ext cx="43200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6A8C039B-1663-435B-BE61-68E3CE2CF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11325600" y="5991025"/>
            <a:ext cx="432000" cy="432000"/>
          </a:xfrm>
          <a:prstGeom prst="rect">
            <a:avLst/>
          </a:prstGeom>
        </p:spPr>
      </p:pic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88397D6E-0FAF-4E1C-81DA-004A861A4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37025" y="434975"/>
            <a:ext cx="5220000" cy="360000"/>
          </a:xfrm>
        </p:spPr>
        <p:txBody>
          <a:bodyPr/>
          <a:lstStyle>
            <a:lvl1pPr algn="r">
              <a:defRPr b="0"/>
            </a:lvl1pPr>
            <a:lvl2pPr algn="r">
              <a:defRPr/>
            </a:lvl2pPr>
          </a:lstStyle>
          <a:p>
            <a:pPr lvl="0"/>
            <a:r>
              <a:rPr lang="de-DE" dirty="0"/>
              <a:t>Bildmotiv über „Hintergrund formatieren“ einfügen</a:t>
            </a:r>
          </a:p>
        </p:txBody>
      </p:sp>
    </p:spTree>
    <p:extLst>
      <p:ext uri="{BB962C8B-B14F-4D97-AF65-F5344CB8AC3E}">
        <p14:creationId xmlns:p14="http://schemas.microsoft.com/office/powerpoint/2010/main" val="12685108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.3_Abschlussfolie Orang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AF516C-D5E9-41D2-B717-8FB2A745B2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10400" y="3304193"/>
            <a:ext cx="11347200" cy="1800000"/>
          </a:xfrm>
          <a:effectLst/>
        </p:spPr>
        <p:txBody>
          <a:bodyPr anchor="b">
            <a:noAutofit/>
          </a:bodyPr>
          <a:lstStyle>
            <a:lvl1pPr algn="l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Präsentationsabschluss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DA825C24-265E-4A8F-AF46-FD488E658294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34975" y="5216610"/>
            <a:ext cx="43200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6A8C039B-1663-435B-BE61-68E3CE2CF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11325600" y="5991025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420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.3_Titel Grau">
    <p:bg bwMode="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AF516C-D5E9-41D2-B717-8FB2A745B2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10400" y="3304193"/>
            <a:ext cx="11347200" cy="1800000"/>
          </a:xfrm>
          <a:effectLst/>
        </p:spPr>
        <p:txBody>
          <a:bodyPr anchor="b">
            <a:noAutofit/>
          </a:bodyPr>
          <a:lstStyle>
            <a:lvl1pPr algn="l">
              <a:defRPr sz="4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F1914C-2043-4CE4-8C6B-614BE40F0EC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433388" y="5379622"/>
            <a:ext cx="10438612" cy="720000"/>
          </a:xfrm>
          <a:effectLst/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Subheadline (optional)</a:t>
            </a:r>
          </a:p>
          <a:p>
            <a:r>
              <a:rPr lang="de-DE" dirty="0"/>
              <a:t>Datum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DA825C24-265E-4A8F-AF46-FD488E658294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34975" y="5216610"/>
            <a:ext cx="432000" cy="0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6A8C039B-1663-435B-BE61-68E3CE2CF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11325600" y="5991025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36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.1_Kapiteltrennseit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E2C8437-70C6-4FD9-98E6-279E7387B46E}"/>
              </a:ext>
            </a:extLst>
          </p:cNvPr>
          <p:cNvSpPr/>
          <p:nvPr userDrawn="1"/>
        </p:nvSpPr>
        <p:spPr bwMode="gray">
          <a:xfrm>
            <a:off x="-1" y="0"/>
            <a:ext cx="12193200" cy="68580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AF516C-D5E9-41D2-B717-8FB2A745B2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10400" y="3304193"/>
            <a:ext cx="11347200" cy="1800000"/>
          </a:xfrm>
          <a:effectLst>
            <a:outerShdw blurRad="127000" dist="38100" dir="2700000" algn="tl" rotWithShape="0">
              <a:prstClr val="black">
                <a:alpha val="30000"/>
              </a:prstClr>
            </a:outerShdw>
          </a:effectLst>
        </p:spPr>
        <p:txBody>
          <a:bodyPr anchor="b">
            <a:noAutofit/>
          </a:bodyPr>
          <a:lstStyle>
            <a:lvl1pPr algn="l">
              <a:defRPr sz="4000" b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Kapiteltitel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DA825C24-265E-4A8F-AF46-FD488E658294}"/>
              </a:ext>
            </a:extLst>
          </p:cNvPr>
          <p:cNvCxnSpPr>
            <a:cxnSpLocks/>
          </p:cNvCxnSpPr>
          <p:nvPr userDrawn="1"/>
        </p:nvCxnSpPr>
        <p:spPr bwMode="white">
          <a:xfrm>
            <a:off x="434975" y="5216610"/>
            <a:ext cx="432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6A8C039B-1663-435B-BE61-68E3CE2CF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11325600" y="5991025"/>
            <a:ext cx="432000" cy="432000"/>
          </a:xfrm>
          <a:prstGeom prst="rect">
            <a:avLst/>
          </a:prstGeom>
        </p:spPr>
      </p:pic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88397D6E-0FAF-4E1C-81DA-004A861A4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37025" y="434975"/>
            <a:ext cx="5220000" cy="360000"/>
          </a:xfrm>
        </p:spPr>
        <p:txBody>
          <a:bodyPr/>
          <a:lstStyle>
            <a:lvl1pPr algn="r">
              <a:defRPr b="0"/>
            </a:lvl1pPr>
            <a:lvl2pPr algn="r">
              <a:defRPr/>
            </a:lvl2pPr>
          </a:lstStyle>
          <a:p>
            <a:pPr lvl="0"/>
            <a:r>
              <a:rPr lang="de-DE" dirty="0"/>
              <a:t>Bildmotiv über „Hintergrund formatieren“ einfügen</a:t>
            </a:r>
          </a:p>
        </p:txBody>
      </p:sp>
    </p:spTree>
    <p:extLst>
      <p:ext uri="{BB962C8B-B14F-4D97-AF65-F5344CB8AC3E}">
        <p14:creationId xmlns:p14="http://schemas.microsoft.com/office/powerpoint/2010/main" val="2927715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.2_Kapiteltrennseite Grau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BE2C8437-70C6-4FD9-98E6-279E7387B46E}"/>
              </a:ext>
            </a:extLst>
          </p:cNvPr>
          <p:cNvSpPr/>
          <p:nvPr userDrawn="1"/>
        </p:nvSpPr>
        <p:spPr bwMode="gray">
          <a:xfrm>
            <a:off x="-1" y="0"/>
            <a:ext cx="6120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AF516C-D5E9-41D2-B717-8FB2A745B2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10400" y="3304193"/>
            <a:ext cx="5421600" cy="1800000"/>
          </a:xfrm>
          <a:effectLst/>
        </p:spPr>
        <p:txBody>
          <a:bodyPr anchor="b">
            <a:noAutofit/>
          </a:bodyPr>
          <a:lstStyle>
            <a:lvl1pPr algn="l">
              <a:defRPr sz="4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dirty="0"/>
              <a:t>Kapiteltitel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DA825C24-265E-4A8F-AF46-FD488E658294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34975" y="5216610"/>
            <a:ext cx="432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6A8C039B-1663-435B-BE61-68E3CE2CF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11325600" y="5991025"/>
            <a:ext cx="432000" cy="432000"/>
          </a:xfrm>
          <a:prstGeom prst="rect">
            <a:avLst/>
          </a:prstGeom>
        </p:spPr>
      </p:pic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88397D6E-0FAF-4E1C-81DA-004A861A481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37025" y="434975"/>
            <a:ext cx="5220000" cy="360000"/>
          </a:xfrm>
        </p:spPr>
        <p:txBody>
          <a:bodyPr/>
          <a:lstStyle>
            <a:lvl1pPr algn="r">
              <a:defRPr b="0"/>
            </a:lvl1pPr>
            <a:lvl2pPr algn="r">
              <a:defRPr/>
            </a:lvl2pPr>
          </a:lstStyle>
          <a:p>
            <a:pPr lvl="0"/>
            <a:r>
              <a:rPr lang="de-DE" dirty="0"/>
              <a:t>Bildmotiv über „Hintergrund formatieren“ einfügen</a:t>
            </a:r>
          </a:p>
        </p:txBody>
      </p:sp>
    </p:spTree>
    <p:extLst>
      <p:ext uri="{BB962C8B-B14F-4D97-AF65-F5344CB8AC3E}">
        <p14:creationId xmlns:p14="http://schemas.microsoft.com/office/powerpoint/2010/main" val="3050951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.3_Kapiteltrennseite Grau">
    <p:bg bwMode="gray"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AF516C-D5E9-41D2-B717-8FB2A745B2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410400" y="3304193"/>
            <a:ext cx="11347200" cy="1800000"/>
          </a:xfrm>
          <a:effectLst/>
        </p:spPr>
        <p:txBody>
          <a:bodyPr anchor="b">
            <a:noAutofit/>
          </a:bodyPr>
          <a:lstStyle>
            <a:lvl1pPr algn="l">
              <a:defRPr sz="40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de-DE" dirty="0"/>
              <a:t>Kapiteltitel</a:t>
            </a:r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DA825C24-265E-4A8F-AF46-FD488E658294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34975" y="5216610"/>
            <a:ext cx="432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6A8C039B-1663-435B-BE61-68E3CE2CFE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11325600" y="5991025"/>
            <a:ext cx="43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968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_Kapiteltrennseite mit Agenda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A425E415-3720-483A-BC41-3A8A467D6195}"/>
              </a:ext>
            </a:extLst>
          </p:cNvPr>
          <p:cNvSpPr/>
          <p:nvPr userDrawn="1"/>
        </p:nvSpPr>
        <p:spPr bwMode="gray">
          <a:xfrm>
            <a:off x="-1" y="0"/>
            <a:ext cx="6120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dirty="0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5162BF98-290E-4751-8482-53FAC4C994D9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32000" y="1332000"/>
            <a:ext cx="432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0">
            <a:extLst>
              <a:ext uri="{FF2B5EF4-FFF2-40B4-BE49-F238E27FC236}">
                <a16:creationId xmlns:a16="http://schemas.microsoft.com/office/drawing/2014/main" id="{0987143C-EAD4-470C-901A-2CF79C2BD65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 bwMode="gray">
          <a:xfrm>
            <a:off x="6537025" y="434975"/>
            <a:ext cx="5220000" cy="360000"/>
          </a:xfrm>
        </p:spPr>
        <p:txBody>
          <a:bodyPr/>
          <a:lstStyle>
            <a:lvl1pPr algn="r">
              <a:defRPr b="0"/>
            </a:lvl1pPr>
            <a:lvl2pPr algn="r">
              <a:defRPr/>
            </a:lvl2pPr>
          </a:lstStyle>
          <a:p>
            <a:pPr lvl="0"/>
            <a:r>
              <a:rPr lang="de-DE" dirty="0"/>
              <a:t>Bildmotiv über „Hintergrund formatieren“ einfügen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9A80FAC-65E5-4C7E-A2CA-F9A6AA7176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 bwMode="gray">
          <a:xfrm>
            <a:off x="11325600" y="5991025"/>
            <a:ext cx="432000" cy="432000"/>
          </a:xfrm>
          <a:prstGeom prst="rect">
            <a:avLst/>
          </a:prstGeom>
        </p:spPr>
      </p:pic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04880C6-EAFF-4EDC-A225-13C44BB25A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 bwMode="gray">
          <a:xfrm>
            <a:off x="433388" y="1512888"/>
            <a:ext cx="5400000" cy="4910137"/>
          </a:xfrm>
        </p:spPr>
        <p:txBody>
          <a:bodyPr/>
          <a:lstStyle>
            <a:lvl1pPr marL="252000" indent="-252000"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de-DE" dirty="0"/>
              <a:t>Agenda bearbeiten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CD3A1A0C-D0D2-4D70-9E1A-534D04F48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10400" y="410400"/>
            <a:ext cx="5421600" cy="792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572474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_Agenda mi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9B5315-0E8D-4D29-B749-AC36A391DF0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433388" y="1511999"/>
            <a:ext cx="5400000" cy="4911025"/>
          </a:xfrm>
        </p:spPr>
        <p:txBody>
          <a:bodyPr/>
          <a:lstStyle>
            <a:lvl1pPr marL="252000" indent="-252000"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b="0"/>
            </a:lvl1pPr>
          </a:lstStyle>
          <a:p>
            <a:pPr lvl="0"/>
            <a:r>
              <a:rPr lang="de-DE" dirty="0"/>
              <a:t>Agenda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9245B74-6713-4896-AA36-D9F98165A68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gray">
          <a:xfrm>
            <a:off x="6358614" y="1512000"/>
            <a:ext cx="5398986" cy="4911024"/>
          </a:xfrm>
        </p:spPr>
        <p:txBody>
          <a:bodyPr/>
          <a:lstStyle>
            <a:lvl1pPr marL="252000" indent="-252000">
              <a:spcAft>
                <a:spcPts val="8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b="0"/>
            </a:lvl1pPr>
          </a:lstStyle>
          <a:p>
            <a:pPr lvl="0"/>
            <a:r>
              <a:rPr lang="de-DE" dirty="0"/>
              <a:t>Agenda bearbeiten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A8904BF-F22B-4FA3-AFB4-F70EE4125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DE" smtClean="0"/>
              <a:t>Biologische Abfallbehandlung (VAV) | 23.08.2021 | Fachverband Biogas e.V.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7E71DFC-68BD-42AE-A6FE-55FFC725D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1542665" y="6498000"/>
            <a:ext cx="216000" cy="216000"/>
          </a:xfrm>
        </p:spPr>
        <p:txBody>
          <a:bodyPr/>
          <a:lstStyle/>
          <a:p>
            <a:fld id="{7DC48F7A-FB99-4F8F-966D-CE407EBD00B3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1FEADD7-50B6-426A-B48B-1E548DA9D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996256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75" userDrawn="1">
          <p15:clr>
            <a:srgbClr val="F26B43"/>
          </p15:clr>
        </p15:guide>
        <p15:guide id="2" pos="4006" userDrawn="1">
          <p15:clr>
            <a:srgbClr val="F26B43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2_Agenda mit Zahl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9B5315-0E8D-4D29-B749-AC36A391DF0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 bwMode="gray">
          <a:xfrm>
            <a:off x="433388" y="1511999"/>
            <a:ext cx="5400000" cy="4911025"/>
          </a:xfrm>
        </p:spPr>
        <p:txBody>
          <a:bodyPr/>
          <a:lstStyle>
            <a:lvl1pPr marL="457200" indent="-457200">
              <a:spcAft>
                <a:spcPts val="800"/>
              </a:spcAft>
              <a:buClr>
                <a:schemeClr val="tx1"/>
              </a:buClr>
              <a:buFont typeface="+mj-lt"/>
              <a:buAutoNum type="arabicPeriod"/>
              <a:defRPr sz="2200" b="0"/>
            </a:lvl1pPr>
          </a:lstStyle>
          <a:p>
            <a:pPr lvl="0"/>
            <a:r>
              <a:rPr lang="de-DE" dirty="0"/>
              <a:t>Agenda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9245B74-6713-4896-AA36-D9F98165A68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 bwMode="gray">
          <a:xfrm>
            <a:off x="6358614" y="1512000"/>
            <a:ext cx="5399999" cy="4911024"/>
          </a:xfrm>
        </p:spPr>
        <p:txBody>
          <a:bodyPr/>
          <a:lstStyle>
            <a:lvl1pPr marL="457200" indent="-457200">
              <a:spcAft>
                <a:spcPts val="800"/>
              </a:spcAft>
              <a:buClr>
                <a:schemeClr val="tx1"/>
              </a:buClr>
              <a:buFont typeface="+mj-lt"/>
              <a:buAutoNum type="arabicPeriod"/>
              <a:defRPr sz="2200" b="0"/>
            </a:lvl1pPr>
          </a:lstStyle>
          <a:p>
            <a:pPr lvl="0"/>
            <a:r>
              <a:rPr lang="de-DE" dirty="0"/>
              <a:t>Agenda bearbeiten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A8904BF-F22B-4FA3-AFB4-F70EE4125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black"/>
        <p:txBody>
          <a:bodyPr/>
          <a:lstStyle/>
          <a:p>
            <a:r>
              <a:rPr lang="de-DE" smtClean="0"/>
              <a:t>Biologische Abfallbehandlung (VAV) | 23.08.2021 | Fachverband Biogas e.V.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7E71DFC-68BD-42AE-A6FE-55FFC725D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DC48F7A-FB99-4F8F-966D-CE407EBD00B3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61FEADD7-50B6-426A-B48B-1E548DA9D1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de-DE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2526392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675" userDrawn="1">
          <p15:clr>
            <a:srgbClr val="F26B43"/>
          </p15:clr>
        </p15:guide>
        <p15:guide id="2" pos="4006" userDrawn="1">
          <p15:clr>
            <a:srgbClr val="F26B43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7BF2D93-2034-4F78-8DF6-A1AA40F879DC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10400" y="410400"/>
            <a:ext cx="11347200" cy="792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noProof="0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48791F1-9428-4701-9E2F-3A3576854196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32000" y="1511999"/>
            <a:ext cx="11325225" cy="49110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noProof="0" dirty="0"/>
              <a:t>Mastertextformat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  <a:p>
            <a:pPr lvl="5"/>
            <a:r>
              <a:rPr lang="de-DE" noProof="0" dirty="0"/>
              <a:t>Sechste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1F63FA6-A982-4FDB-B292-3FBC55B7A8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black">
          <a:xfrm>
            <a:off x="1800000" y="6426000"/>
            <a:ext cx="9360000" cy="288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de-DE" noProof="0" smtClean="0">
                <a:solidFill>
                  <a:schemeClr val="bg2">
                    <a:lumMod val="50000"/>
                  </a:schemeClr>
                </a:solidFill>
              </a:rPr>
              <a:t>Biologische Abfallbehandlung (VAV) | 23.08.2021 | Fachverband Biogas e.V.</a:t>
            </a:r>
            <a:endParaRPr lang="de-DE" noProof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46F4D6-10BF-463E-B383-E85049C674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542665" y="6498000"/>
            <a:ext cx="216000" cy="216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pPr algn="ctr"/>
            <a:fld id="{7DC48F7A-FB99-4F8F-966D-CE407EBD00B3}" type="slidenum">
              <a:rPr lang="de-DE" noProof="0" smtClean="0"/>
              <a:pPr/>
              <a:t>‹Nr.›</a:t>
            </a:fld>
            <a:endParaRPr lang="de-DE" noProof="0" dirty="0"/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C2641197-342B-4599-98ED-85B827DB1DEC}"/>
              </a:ext>
            </a:extLst>
          </p:cNvPr>
          <p:cNvCxnSpPr>
            <a:cxnSpLocks/>
          </p:cNvCxnSpPr>
          <p:nvPr userDrawn="1"/>
        </p:nvCxnSpPr>
        <p:spPr bwMode="gray">
          <a:xfrm>
            <a:off x="432000" y="1332000"/>
            <a:ext cx="432000" cy="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64DE2324-5AB5-417F-B59A-34F7C05D2806}"/>
              </a:ext>
            </a:extLst>
          </p:cNvPr>
          <p:cNvSpPr txBox="1"/>
          <p:nvPr userDrawn="1"/>
        </p:nvSpPr>
        <p:spPr bwMode="black">
          <a:xfrm>
            <a:off x="432000" y="6426000"/>
            <a:ext cx="1080000" cy="28800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/>
            <a:r>
              <a:rPr lang="de-DE" sz="800" noProof="0" dirty="0">
                <a:solidFill>
                  <a:schemeClr val="accent1"/>
                </a:solidFill>
              </a:rPr>
              <a:t>Berliner Stadtreinigung</a:t>
            </a:r>
          </a:p>
        </p:txBody>
      </p:sp>
    </p:spTree>
    <p:extLst>
      <p:ext uri="{BB962C8B-B14F-4D97-AF65-F5344CB8AC3E}">
        <p14:creationId xmlns:p14="http://schemas.microsoft.com/office/powerpoint/2010/main" val="383619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52" r:id="rId7"/>
    <p:sldLayoutId id="2147483671" r:id="rId8"/>
    <p:sldLayoutId id="2147483677" r:id="rId9"/>
    <p:sldLayoutId id="2147483650" r:id="rId10"/>
    <p:sldLayoutId id="2147483663" r:id="rId11"/>
    <p:sldLayoutId id="2147483664" r:id="rId12"/>
    <p:sldLayoutId id="2147483674" r:id="rId13"/>
    <p:sldLayoutId id="2147483675" r:id="rId14"/>
    <p:sldLayoutId id="2147483676" r:id="rId15"/>
    <p:sldLayoutId id="2147483654" r:id="rId16"/>
    <p:sldLayoutId id="2147483655" r:id="rId17"/>
    <p:sldLayoutId id="2147483666" r:id="rId18"/>
    <p:sldLayoutId id="2147483673" r:id="rId19"/>
    <p:sldLayoutId id="2147483667" r:id="rId20"/>
    <p:sldLayoutId id="2147483668" r:id="rId21"/>
    <p:sldLayoutId id="2147483672" r:id="rId22"/>
    <p:sldLayoutId id="2147483669" r:id="rId23"/>
    <p:sldLayoutId id="2147483670" r:id="rId2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Tx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360000" indent="-18000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bg1">
            <a:lumMod val="50000"/>
          </a:schemeClr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73" userDrawn="1">
          <p15:clr>
            <a:srgbClr val="F26B43"/>
          </p15:clr>
        </p15:guide>
        <p15:guide id="2" orient="horz" pos="273" userDrawn="1">
          <p15:clr>
            <a:srgbClr val="F26B43"/>
          </p15:clr>
        </p15:guide>
        <p15:guide id="3" orient="horz" pos="4046" userDrawn="1">
          <p15:clr>
            <a:srgbClr val="F26B43"/>
          </p15:clr>
        </p15:guide>
        <p15:guide id="4" pos="7407" userDrawn="1">
          <p15:clr>
            <a:srgbClr val="F26B43"/>
          </p15:clr>
        </p15:guide>
        <p15:guide id="5" orient="horz" pos="953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9ECB6F-18DF-4ACD-B65B-2ABB03CFD444}"/>
              </a:ext>
            </a:extLst>
          </p:cNvPr>
          <p:cNvSpPr>
            <a:spLocks noGrp="1"/>
          </p:cNvSpPr>
          <p:nvPr>
            <p:ph type="ctrTitle"/>
          </p:nvPr>
        </p:nvSpPr>
        <p:spPr bwMode="gray"/>
        <p:txBody>
          <a:bodyPr/>
          <a:lstStyle/>
          <a:p>
            <a:r>
              <a:rPr lang="de-DE" dirty="0"/>
              <a:t>Biogas aus Bioabfall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52091DA-77A6-4B6C-A7E2-A45CD3BFB0F2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/>
        <p:txBody>
          <a:bodyPr/>
          <a:lstStyle/>
          <a:p>
            <a:r>
              <a:rPr lang="de-DE" dirty="0"/>
              <a:t>Biogasanlage Ruhleben</a:t>
            </a:r>
          </a:p>
          <a:p>
            <a:r>
              <a:rPr lang="de-DE" b="0" dirty="0" smtClean="0"/>
              <a:t>September 2021</a:t>
            </a:r>
            <a:endParaRPr lang="de-DE" b="0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0"/>
          </p:nvPr>
        </p:nvSpPr>
        <p:spPr bwMode="gray"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71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Biologische Abfallbehandlung (VAV) | 23.08.2021 | Fachverband Biogas e.V.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8F7A-FB99-4F8F-966D-CE407EBD00B3}" type="slidenum">
              <a:rPr lang="de-DE" smtClean="0"/>
              <a:t>10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Prinzip der Bioabfallvergärung</a:t>
            </a:r>
          </a:p>
        </p:txBody>
      </p:sp>
      <p:pic>
        <p:nvPicPr>
          <p:cNvPr id="6" name="Picture 2" descr="Biogaskuh_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046" y="2306320"/>
            <a:ext cx="9251977" cy="411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8"/>
          <p:cNvGrpSpPr>
            <a:grpSpLocks/>
          </p:cNvGrpSpPr>
          <p:nvPr/>
        </p:nvGrpSpPr>
        <p:grpSpPr bwMode="auto">
          <a:xfrm>
            <a:off x="1288415" y="4647883"/>
            <a:ext cx="1619250" cy="944562"/>
            <a:chOff x="271" y="2635"/>
            <a:chExt cx="1020" cy="595"/>
          </a:xfrm>
        </p:grpSpPr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271" y="2978"/>
              <a:ext cx="1020" cy="252"/>
            </a:xfrm>
            <a:prstGeom prst="rect">
              <a:avLst/>
            </a:prstGeom>
            <a:solidFill>
              <a:srgbClr val="6AA000"/>
            </a:solidFill>
            <a:ln w="19050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ts val="2400"/>
                </a:lnSpc>
                <a:buChar char="•"/>
                <a:defRPr sz="3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ts val="2400"/>
                </a:lnSpc>
                <a:buClr>
                  <a:schemeClr val="folHlink"/>
                </a:buClr>
                <a:buFont typeface="Times" pitchFamily="18" charset="0"/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ts val="2400"/>
                </a:lnSpc>
                <a:buClr>
                  <a:schemeClr val="folHlink"/>
                </a:buClr>
                <a:buSzPct val="120000"/>
                <a:buFont typeface="Times" pitchFamily="18" charset="0"/>
                <a:buChar char="-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ts val="2400"/>
                </a:lnSpc>
                <a:buClr>
                  <a:schemeClr val="folHlink"/>
                </a:buClr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ts val="2400"/>
                </a:lnSpc>
                <a:buClr>
                  <a:schemeClr val="folHlink"/>
                </a:buClr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folHlink"/>
                </a:buClr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folHlink"/>
                </a:buClr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folHlink"/>
                </a:buClr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folHlink"/>
                </a:buClr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50000"/>
                </a:spcBef>
                <a:buFontTx/>
                <a:buNone/>
              </a:pPr>
              <a:r>
                <a:rPr lang="de-DE" altLang="de-DE" sz="1800" b="0" dirty="0" err="1">
                  <a:solidFill>
                    <a:schemeClr val="bg1"/>
                  </a:solidFill>
                </a:rPr>
                <a:t>Biogut</a:t>
              </a:r>
              <a:endParaRPr lang="de-DE" altLang="de-DE" sz="1800" b="0" dirty="0">
                <a:solidFill>
                  <a:schemeClr val="bg1"/>
                </a:solidFill>
              </a:endParaRPr>
            </a:p>
          </p:txBody>
        </p:sp>
        <p:sp>
          <p:nvSpPr>
            <p:cNvPr id="9" name="AutoShape 10"/>
            <p:cNvSpPr>
              <a:spLocks noChangeArrowheads="1"/>
            </p:cNvSpPr>
            <p:nvPr/>
          </p:nvSpPr>
          <p:spPr bwMode="auto">
            <a:xfrm rot="-5569644">
              <a:off x="702" y="2633"/>
              <a:ext cx="333" cy="33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78 w 21600"/>
                <a:gd name="T19" fmla="*/ 3141 h 21600"/>
                <a:gd name="T20" fmla="*/ 18422 w 21600"/>
                <a:gd name="T21" fmla="*/ 18459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7819" y="11145"/>
                  </a:moveTo>
                  <a:cubicBezTo>
                    <a:pt x="17825" y="11030"/>
                    <a:pt x="17828" y="10915"/>
                    <a:pt x="17828" y="10800"/>
                  </a:cubicBezTo>
                  <a:cubicBezTo>
                    <a:pt x="17828" y="6918"/>
                    <a:pt x="14681" y="3772"/>
                    <a:pt x="10800" y="3772"/>
                  </a:cubicBezTo>
                  <a:cubicBezTo>
                    <a:pt x="9393" y="3771"/>
                    <a:pt x="8020" y="4193"/>
                    <a:pt x="6856" y="4982"/>
                  </a:cubicBezTo>
                  <a:lnTo>
                    <a:pt x="4739" y="1860"/>
                  </a:lnTo>
                  <a:cubicBezTo>
                    <a:pt x="6528" y="648"/>
                    <a:pt x="8639" y="-1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cubicBezTo>
                    <a:pt x="21600" y="10977"/>
                    <a:pt x="21595" y="11154"/>
                    <a:pt x="21586" y="11331"/>
                  </a:cubicBezTo>
                  <a:lnTo>
                    <a:pt x="24283" y="11464"/>
                  </a:lnTo>
                  <a:lnTo>
                    <a:pt x="19478" y="15819"/>
                  </a:lnTo>
                  <a:lnTo>
                    <a:pt x="15122" y="11013"/>
                  </a:lnTo>
                  <a:lnTo>
                    <a:pt x="17819" y="11145"/>
                  </a:lnTo>
                  <a:close/>
                </a:path>
              </a:pathLst>
            </a:custGeom>
            <a:solidFill>
              <a:srgbClr val="6AA000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pSp>
        <p:nvGrpSpPr>
          <p:cNvPr id="13" name="Group 4"/>
          <p:cNvGrpSpPr>
            <a:grpSpLocks/>
          </p:cNvGrpSpPr>
          <p:nvPr/>
        </p:nvGrpSpPr>
        <p:grpSpPr bwMode="auto">
          <a:xfrm>
            <a:off x="9160168" y="2571260"/>
            <a:ext cx="2382837" cy="1295400"/>
            <a:chOff x="4381" y="1294"/>
            <a:chExt cx="1501" cy="816"/>
          </a:xfrm>
        </p:grpSpPr>
        <p:sp>
          <p:nvSpPr>
            <p:cNvPr id="14" name="Text Box 5"/>
            <p:cNvSpPr txBox="1">
              <a:spLocks noChangeArrowheads="1"/>
            </p:cNvSpPr>
            <p:nvPr/>
          </p:nvSpPr>
          <p:spPr bwMode="auto">
            <a:xfrm>
              <a:off x="5169" y="1301"/>
              <a:ext cx="713" cy="570"/>
            </a:xfrm>
            <a:prstGeom prst="rect">
              <a:avLst/>
            </a:prstGeom>
            <a:solidFill>
              <a:srgbClr val="FBB100"/>
            </a:solidFill>
            <a:ln w="25400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 eaLnBrk="0" hangingPunct="0">
                <a:lnSpc>
                  <a:spcPts val="2400"/>
                </a:lnSpc>
                <a:buChar char="•"/>
                <a:defRPr sz="32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lnSpc>
                  <a:spcPts val="2400"/>
                </a:lnSpc>
                <a:buClr>
                  <a:schemeClr val="folHlink"/>
                </a:buClr>
                <a:buFont typeface="Times" pitchFamily="18" charset="0"/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lnSpc>
                  <a:spcPts val="2400"/>
                </a:lnSpc>
                <a:buClr>
                  <a:schemeClr val="folHlink"/>
                </a:buClr>
                <a:buSzPct val="120000"/>
                <a:buFont typeface="Times" pitchFamily="18" charset="0"/>
                <a:buChar char="-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lnSpc>
                  <a:spcPts val="2400"/>
                </a:lnSpc>
                <a:buClr>
                  <a:schemeClr val="folHlink"/>
                </a:buClr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lnSpc>
                  <a:spcPts val="2400"/>
                </a:lnSpc>
                <a:buClr>
                  <a:schemeClr val="folHlink"/>
                </a:buClr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folHlink"/>
                </a:buClr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folHlink"/>
                </a:buClr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folHlink"/>
                </a:buClr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ts val="2400"/>
                </a:lnSpc>
                <a:spcBef>
                  <a:spcPct val="0"/>
                </a:spcBef>
                <a:spcAft>
                  <a:spcPct val="0"/>
                </a:spcAft>
                <a:buClr>
                  <a:schemeClr val="folHlink"/>
                </a:buClr>
                <a:buFont typeface="Times" pitchFamily="18" charset="0"/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buFontTx/>
                <a:buNone/>
              </a:pPr>
              <a:r>
                <a:rPr lang="de-DE" altLang="de-DE" sz="1800" b="0" dirty="0" err="1">
                  <a:solidFill>
                    <a:schemeClr val="bg1"/>
                  </a:solidFill>
                </a:rPr>
                <a:t>Gärreste</a:t>
              </a:r>
              <a:endParaRPr lang="de-DE" altLang="de-DE" sz="1800" b="0" dirty="0">
                <a:solidFill>
                  <a:schemeClr val="bg1"/>
                </a:solidFill>
              </a:endParaRPr>
            </a:p>
            <a:p>
              <a:pPr eaLnBrk="1" hangingPunct="1">
                <a:lnSpc>
                  <a:spcPct val="100000"/>
                </a:lnSpc>
                <a:buFontTx/>
                <a:buNone/>
              </a:pPr>
              <a:r>
                <a:rPr lang="de-DE" altLang="de-DE" sz="1600" b="0" dirty="0">
                  <a:solidFill>
                    <a:schemeClr val="bg1"/>
                  </a:solidFill>
                </a:rPr>
                <a:t>- flüssig</a:t>
              </a:r>
            </a:p>
            <a:p>
              <a:pPr eaLnBrk="1" hangingPunct="1">
                <a:lnSpc>
                  <a:spcPct val="100000"/>
                </a:lnSpc>
                <a:buFontTx/>
                <a:buNone/>
              </a:pPr>
              <a:r>
                <a:rPr lang="de-DE" altLang="de-DE" sz="1600" b="0" dirty="0">
                  <a:solidFill>
                    <a:schemeClr val="bg1"/>
                  </a:solidFill>
                </a:rPr>
                <a:t>- fest</a:t>
              </a:r>
            </a:p>
            <a:p>
              <a:pPr eaLnBrk="1" hangingPunct="1">
                <a:lnSpc>
                  <a:spcPct val="100000"/>
                </a:lnSpc>
                <a:buFontTx/>
                <a:buNone/>
              </a:pPr>
              <a:endParaRPr lang="de-DE" altLang="de-DE" sz="1800" dirty="0"/>
            </a:p>
          </p:txBody>
        </p:sp>
        <p:sp>
          <p:nvSpPr>
            <p:cNvPr id="15" name="AutoShape 6"/>
            <p:cNvSpPr>
              <a:spLocks noChangeArrowheads="1"/>
            </p:cNvSpPr>
            <p:nvPr/>
          </p:nvSpPr>
          <p:spPr bwMode="auto">
            <a:xfrm rot="9995892" flipH="1">
              <a:off x="4381" y="1294"/>
              <a:ext cx="671" cy="34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5 w 21600"/>
                <a:gd name="T19" fmla="*/ 3158 h 21600"/>
                <a:gd name="T20" fmla="*/ 18445 w 21600"/>
                <a:gd name="T21" fmla="*/ 18442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8890" y="10771"/>
                  </a:moveTo>
                  <a:cubicBezTo>
                    <a:pt x="18875" y="6314"/>
                    <a:pt x="15257" y="2709"/>
                    <a:pt x="10800" y="2709"/>
                  </a:cubicBezTo>
                  <a:cubicBezTo>
                    <a:pt x="9433" y="2708"/>
                    <a:pt x="8088" y="3055"/>
                    <a:pt x="6892" y="3715"/>
                  </a:cubicBezTo>
                  <a:lnTo>
                    <a:pt x="5583" y="1343"/>
                  </a:lnTo>
                  <a:cubicBezTo>
                    <a:pt x="7181" y="462"/>
                    <a:pt x="8975" y="-1"/>
                    <a:pt x="10800" y="0"/>
                  </a:cubicBezTo>
                  <a:cubicBezTo>
                    <a:pt x="16750" y="0"/>
                    <a:pt x="21579" y="4812"/>
                    <a:pt x="21599" y="10762"/>
                  </a:cubicBezTo>
                  <a:lnTo>
                    <a:pt x="24299" y="10753"/>
                  </a:lnTo>
                  <a:lnTo>
                    <a:pt x="20259" y="14822"/>
                  </a:lnTo>
                  <a:lnTo>
                    <a:pt x="16190" y="10781"/>
                  </a:lnTo>
                  <a:lnTo>
                    <a:pt x="18890" y="10771"/>
                  </a:lnTo>
                  <a:close/>
                </a:path>
              </a:pathLst>
            </a:custGeom>
            <a:solidFill>
              <a:srgbClr val="FBB1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6" name="AutoShape 7"/>
            <p:cNvSpPr>
              <a:spLocks noChangeArrowheads="1"/>
            </p:cNvSpPr>
            <p:nvPr/>
          </p:nvSpPr>
          <p:spPr bwMode="auto">
            <a:xfrm>
              <a:off x="4425" y="1744"/>
              <a:ext cx="717" cy="36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3 w 21600"/>
                <a:gd name="T19" fmla="*/ 3187 h 21600"/>
                <a:gd name="T20" fmla="*/ 18437 w 21600"/>
                <a:gd name="T21" fmla="*/ 18413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8890" y="10771"/>
                  </a:moveTo>
                  <a:cubicBezTo>
                    <a:pt x="18875" y="6314"/>
                    <a:pt x="15257" y="2709"/>
                    <a:pt x="10800" y="2709"/>
                  </a:cubicBezTo>
                  <a:cubicBezTo>
                    <a:pt x="9433" y="2708"/>
                    <a:pt x="8088" y="3055"/>
                    <a:pt x="6892" y="3715"/>
                  </a:cubicBezTo>
                  <a:lnTo>
                    <a:pt x="5583" y="1343"/>
                  </a:lnTo>
                  <a:cubicBezTo>
                    <a:pt x="7181" y="462"/>
                    <a:pt x="8975" y="-1"/>
                    <a:pt x="10800" y="0"/>
                  </a:cubicBezTo>
                  <a:cubicBezTo>
                    <a:pt x="16750" y="0"/>
                    <a:pt x="21579" y="4812"/>
                    <a:pt x="21599" y="10762"/>
                  </a:cubicBezTo>
                  <a:lnTo>
                    <a:pt x="24299" y="10753"/>
                  </a:lnTo>
                  <a:lnTo>
                    <a:pt x="20259" y="14822"/>
                  </a:lnTo>
                  <a:lnTo>
                    <a:pt x="16190" y="10781"/>
                  </a:lnTo>
                  <a:lnTo>
                    <a:pt x="18890" y="10771"/>
                  </a:lnTo>
                  <a:close/>
                </a:path>
              </a:pathLst>
            </a:custGeom>
            <a:solidFill>
              <a:srgbClr val="FBB1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</p:grpSp>
      <p:graphicFrame>
        <p:nvGraphicFramePr>
          <p:cNvPr id="22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8240362"/>
              </p:ext>
            </p:extLst>
          </p:nvPr>
        </p:nvGraphicFramePr>
        <p:xfrm>
          <a:off x="433388" y="1478453"/>
          <a:ext cx="11323637" cy="822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59771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Biologische Abfallbehandlung (VAV) | 23.08.2021 | Fachverband Biogas e.V.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8F7A-FB99-4F8F-966D-CE407EBD00B3}" type="slidenum">
              <a:rPr lang="de-DE" smtClean="0"/>
              <a:t>11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Biogasanlage Ruhleben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8" r="23864" b="15663"/>
          <a:stretch/>
        </p:blipFill>
        <p:spPr>
          <a:xfrm>
            <a:off x="1102632" y="1522159"/>
            <a:ext cx="9976949" cy="4911013"/>
          </a:xfrm>
          <a:prstGeom prst="rect">
            <a:avLst/>
          </a:prstGeom>
        </p:spPr>
      </p:pic>
      <p:sp>
        <p:nvSpPr>
          <p:cNvPr id="11" name="Freihandform 10"/>
          <p:cNvSpPr/>
          <p:nvPr/>
        </p:nvSpPr>
        <p:spPr bwMode="auto">
          <a:xfrm>
            <a:off x="1005841" y="1522160"/>
            <a:ext cx="10083900" cy="1921224"/>
          </a:xfrm>
          <a:custGeom>
            <a:avLst/>
            <a:gdLst>
              <a:gd name="connsiteX0" fmla="*/ 33659 w 7864962"/>
              <a:gd name="connsiteY0" fmla="*/ 1144403 h 1245379"/>
              <a:gd name="connsiteX1" fmla="*/ 3298572 w 7864962"/>
              <a:gd name="connsiteY1" fmla="*/ 527323 h 1245379"/>
              <a:gd name="connsiteX2" fmla="*/ 4633708 w 7864962"/>
              <a:gd name="connsiteY2" fmla="*/ 1138793 h 1245379"/>
              <a:gd name="connsiteX3" fmla="*/ 6142749 w 7864962"/>
              <a:gd name="connsiteY3" fmla="*/ 695617 h 1245379"/>
              <a:gd name="connsiteX4" fmla="*/ 7859352 w 7864962"/>
              <a:gd name="connsiteY4" fmla="*/ 1245379 h 1245379"/>
              <a:gd name="connsiteX5" fmla="*/ 7864962 w 7864962"/>
              <a:gd name="connsiteY5" fmla="*/ 0 h 1245379"/>
              <a:gd name="connsiteX6" fmla="*/ 0 w 7864962"/>
              <a:gd name="connsiteY6" fmla="*/ 5610 h 1245379"/>
              <a:gd name="connsiteX7" fmla="*/ 33659 w 7864962"/>
              <a:gd name="connsiteY7" fmla="*/ 1144403 h 124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64962" h="1245379">
                <a:moveTo>
                  <a:pt x="33659" y="1144403"/>
                </a:moveTo>
                <a:lnTo>
                  <a:pt x="3298572" y="527323"/>
                </a:lnTo>
                <a:lnTo>
                  <a:pt x="4633708" y="1138793"/>
                </a:lnTo>
                <a:lnTo>
                  <a:pt x="6142749" y="695617"/>
                </a:lnTo>
                <a:lnTo>
                  <a:pt x="7859352" y="1245379"/>
                </a:lnTo>
                <a:lnTo>
                  <a:pt x="7864962" y="0"/>
                </a:lnTo>
                <a:lnTo>
                  <a:pt x="0" y="5610"/>
                </a:lnTo>
                <a:lnTo>
                  <a:pt x="33659" y="1144403"/>
                </a:lnTo>
                <a:close/>
              </a:path>
            </a:pathLst>
          </a:custGeom>
          <a:solidFill>
            <a:schemeClr val="bg1">
              <a:alpha val="67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8715244" y="2961276"/>
            <a:ext cx="687229" cy="226591"/>
          </a:xfrm>
          <a:prstGeom prst="rect">
            <a:avLst/>
          </a:prstGeom>
          <a:solidFill>
            <a:srgbClr val="FBB1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 rtlCol="0" anchor="ctr" anchorCtr="0">
            <a:spAutoFit/>
          </a:bodyPr>
          <a:lstStyle/>
          <a:p>
            <a:r>
              <a:rPr lang="de-DE" sz="1000" b="1" dirty="0">
                <a:latin typeface="+mn-lt"/>
                <a:cs typeface="Simplex" panose="00000400000000000000" pitchFamily="2" charset="0"/>
              </a:rPr>
              <a:t>Annahme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202476" y="3535463"/>
            <a:ext cx="912190" cy="226591"/>
          </a:xfrm>
          <a:prstGeom prst="rect">
            <a:avLst/>
          </a:prstGeom>
          <a:solidFill>
            <a:srgbClr val="FBB1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 rtlCol="0" anchor="ctr" anchorCtr="0">
            <a:spAutoFit/>
          </a:bodyPr>
          <a:lstStyle/>
          <a:p>
            <a:r>
              <a:rPr lang="de-DE" sz="1000" b="1" dirty="0">
                <a:latin typeface="+mn-lt"/>
                <a:cs typeface="Simplex" panose="00000400000000000000" pitchFamily="2" charset="0"/>
              </a:rPr>
              <a:t>Aufbereitung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338513" y="4101048"/>
            <a:ext cx="730878" cy="226591"/>
          </a:xfrm>
          <a:prstGeom prst="rect">
            <a:avLst/>
          </a:prstGeom>
          <a:solidFill>
            <a:srgbClr val="FBB1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 rtlCol="0" anchor="ctr" anchorCtr="0">
            <a:spAutoFit/>
          </a:bodyPr>
          <a:lstStyle/>
          <a:p>
            <a:r>
              <a:rPr lang="de-DE" sz="1000" b="1" dirty="0">
                <a:latin typeface="+mn-lt"/>
                <a:cs typeface="Simplex" panose="00000400000000000000" pitchFamily="2" charset="0"/>
              </a:rPr>
              <a:t>Fermenter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641842" y="2767610"/>
            <a:ext cx="1335251" cy="226591"/>
          </a:xfrm>
          <a:prstGeom prst="rect">
            <a:avLst/>
          </a:prstGeom>
          <a:solidFill>
            <a:srgbClr val="FBB1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 rtlCol="0" anchor="ctr" anchorCtr="0">
            <a:spAutoFit/>
          </a:bodyPr>
          <a:lstStyle/>
          <a:p>
            <a:r>
              <a:rPr lang="de-DE" sz="1000" b="1" dirty="0">
                <a:latin typeface="+mn-lt"/>
                <a:cs typeface="Simplex" panose="00000400000000000000" pitchFamily="2" charset="0"/>
              </a:rPr>
              <a:t>Biogasaufbereitung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122107" y="2695106"/>
            <a:ext cx="583143" cy="226591"/>
          </a:xfrm>
          <a:prstGeom prst="rect">
            <a:avLst/>
          </a:prstGeom>
          <a:solidFill>
            <a:srgbClr val="FBB1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 rtlCol="0" anchor="ctr" anchorCtr="0">
            <a:spAutoFit/>
          </a:bodyPr>
          <a:lstStyle/>
          <a:p>
            <a:r>
              <a:rPr lang="de-DE" sz="1000" b="1" dirty="0">
                <a:latin typeface="+mn-lt"/>
                <a:cs typeface="Simplex" panose="00000400000000000000" pitchFamily="2" charset="0"/>
              </a:rPr>
              <a:t>Biofilter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787603" y="3295679"/>
            <a:ext cx="984379" cy="226591"/>
          </a:xfrm>
          <a:prstGeom prst="rect">
            <a:avLst/>
          </a:prstGeom>
          <a:solidFill>
            <a:srgbClr val="FBB1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 rtlCol="0" anchor="ctr" anchorCtr="0">
            <a:spAutoFit/>
          </a:bodyPr>
          <a:lstStyle/>
          <a:p>
            <a:r>
              <a:rPr lang="de-DE" sz="1000" b="1" dirty="0" err="1">
                <a:latin typeface="+mn-lt"/>
                <a:cs typeface="Simplex" panose="00000400000000000000" pitchFamily="2" charset="0"/>
              </a:rPr>
              <a:t>Aerobisierung</a:t>
            </a:r>
            <a:endParaRPr lang="de-DE" sz="1000" b="1" dirty="0">
              <a:latin typeface="+mn-lt"/>
              <a:cs typeface="Simplex" panose="00000400000000000000" pitchFamily="2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710634" y="2856041"/>
            <a:ext cx="991094" cy="226591"/>
          </a:xfrm>
          <a:prstGeom prst="rect">
            <a:avLst/>
          </a:prstGeom>
          <a:solidFill>
            <a:srgbClr val="FBB1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 rtlCol="0" anchor="ctr" anchorCtr="0">
            <a:spAutoFit/>
          </a:bodyPr>
          <a:lstStyle/>
          <a:p>
            <a:r>
              <a:rPr lang="de-DE" sz="1000" b="1" dirty="0">
                <a:latin typeface="+mn-lt"/>
                <a:cs typeface="Simplex" panose="00000400000000000000" pitchFamily="2" charset="0"/>
              </a:rPr>
              <a:t>Entwässerung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10232974" y="6117516"/>
            <a:ext cx="507596" cy="226591"/>
          </a:xfrm>
          <a:prstGeom prst="rect">
            <a:avLst/>
          </a:prstGeom>
          <a:solidFill>
            <a:srgbClr val="FBB1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 rtlCol="0" anchor="ctr" anchorCtr="0">
            <a:spAutoFit/>
          </a:bodyPr>
          <a:lstStyle/>
          <a:p>
            <a:r>
              <a:rPr lang="de-DE" sz="1000" b="1" dirty="0">
                <a:latin typeface="+mn-lt"/>
                <a:cs typeface="Simplex" panose="00000400000000000000" pitchFamily="2" charset="0"/>
              </a:rPr>
              <a:t>Waage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7492036" y="4331889"/>
            <a:ext cx="1174444" cy="226591"/>
          </a:xfrm>
          <a:prstGeom prst="rect">
            <a:avLst/>
          </a:prstGeom>
          <a:solidFill>
            <a:srgbClr val="FBB1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36000" tIns="36000" rIns="36000" bIns="36000" rtlCol="0" anchor="ctr" anchorCtr="0">
            <a:spAutoFit/>
          </a:bodyPr>
          <a:lstStyle/>
          <a:p>
            <a:r>
              <a:rPr lang="de-DE" sz="1000" b="1" dirty="0">
                <a:latin typeface="+mn-lt"/>
                <a:cs typeface="Simplex" panose="00000400000000000000" pitchFamily="2" charset="0"/>
              </a:rPr>
              <a:t>Betriebsgebäude</a:t>
            </a:r>
          </a:p>
        </p:txBody>
      </p:sp>
    </p:spTree>
    <p:extLst>
      <p:ext uri="{BB962C8B-B14F-4D97-AF65-F5344CB8AC3E}">
        <p14:creationId xmlns:p14="http://schemas.microsoft.com/office/powerpoint/2010/main" val="1304235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Biologische Abfallbehandlung (VAV) | 23.08.2021 | Fachverband Biogas e.V.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8F7A-FB99-4F8F-966D-CE407EBD00B3}" type="slidenum">
              <a:rPr lang="de-DE" smtClean="0"/>
              <a:t>12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Biogasanlage Ruhleben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2" t="36665" r="16678" b="709"/>
          <a:stretch/>
        </p:blipFill>
        <p:spPr>
          <a:xfrm>
            <a:off x="2377440" y="1523780"/>
            <a:ext cx="7426960" cy="489923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Freihandform 6"/>
          <p:cNvSpPr/>
          <p:nvPr/>
        </p:nvSpPr>
        <p:spPr bwMode="auto">
          <a:xfrm>
            <a:off x="2376474" y="1541112"/>
            <a:ext cx="5050486" cy="4890410"/>
          </a:xfrm>
          <a:custGeom>
            <a:avLst/>
            <a:gdLst>
              <a:gd name="connsiteX0" fmla="*/ 1896118 w 6036162"/>
              <a:gd name="connsiteY0" fmla="*/ 6047382 h 6064211"/>
              <a:gd name="connsiteX1" fmla="*/ 16830 w 6036162"/>
              <a:gd name="connsiteY1" fmla="*/ 3079789 h 6064211"/>
              <a:gd name="connsiteX2" fmla="*/ 22440 w 6036162"/>
              <a:gd name="connsiteY2" fmla="*/ 2804908 h 6064211"/>
              <a:gd name="connsiteX3" fmla="*/ 4128825 w 6036162"/>
              <a:gd name="connsiteY3" fmla="*/ 1598798 h 6064211"/>
              <a:gd name="connsiteX4" fmla="*/ 2844177 w 6036162"/>
              <a:gd name="connsiteY4" fmla="*/ 841473 h 6064211"/>
              <a:gd name="connsiteX5" fmla="*/ 3584673 w 6036162"/>
              <a:gd name="connsiteY5" fmla="*/ 695618 h 6064211"/>
              <a:gd name="connsiteX6" fmla="*/ 3455647 w 6036162"/>
              <a:gd name="connsiteY6" fmla="*/ 639519 h 6064211"/>
              <a:gd name="connsiteX7" fmla="*/ 6036162 w 6036162"/>
              <a:gd name="connsiteY7" fmla="*/ 168295 h 6064211"/>
              <a:gd name="connsiteX8" fmla="*/ 5587377 w 6036162"/>
              <a:gd name="connsiteY8" fmla="*/ 16830 h 6064211"/>
              <a:gd name="connsiteX9" fmla="*/ 0 w 6036162"/>
              <a:gd name="connsiteY9" fmla="*/ 0 h 6064211"/>
              <a:gd name="connsiteX10" fmla="*/ 0 w 6036162"/>
              <a:gd name="connsiteY10" fmla="*/ 6064211 h 6064211"/>
              <a:gd name="connsiteX11" fmla="*/ 1896118 w 6036162"/>
              <a:gd name="connsiteY11" fmla="*/ 6047382 h 6064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36162" h="6064211">
                <a:moveTo>
                  <a:pt x="1896118" y="6047382"/>
                </a:moveTo>
                <a:lnTo>
                  <a:pt x="16830" y="3079789"/>
                </a:lnTo>
                <a:lnTo>
                  <a:pt x="22440" y="2804908"/>
                </a:lnTo>
                <a:lnTo>
                  <a:pt x="4128825" y="1598798"/>
                </a:lnTo>
                <a:lnTo>
                  <a:pt x="2844177" y="841473"/>
                </a:lnTo>
                <a:lnTo>
                  <a:pt x="3584673" y="695618"/>
                </a:lnTo>
                <a:lnTo>
                  <a:pt x="3455647" y="639519"/>
                </a:lnTo>
                <a:lnTo>
                  <a:pt x="6036162" y="168295"/>
                </a:lnTo>
                <a:lnTo>
                  <a:pt x="5587377" y="16830"/>
                </a:lnTo>
                <a:lnTo>
                  <a:pt x="0" y="0"/>
                </a:lnTo>
                <a:lnTo>
                  <a:pt x="0" y="6064211"/>
                </a:lnTo>
                <a:lnTo>
                  <a:pt x="1896118" y="6047382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084000" y="1938164"/>
            <a:ext cx="672941" cy="240553"/>
          </a:xfrm>
          <a:prstGeom prst="rect">
            <a:avLst/>
          </a:prstGeom>
          <a:solidFill>
            <a:srgbClr val="FBB1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" tIns="36000" rIns="36000" bIns="36000" rtlCol="0" anchor="ctr" anchorCtr="0">
            <a:spAutoFit/>
          </a:bodyPr>
          <a:lstStyle/>
          <a:p>
            <a:r>
              <a:rPr lang="de-DE" sz="1000" b="1" dirty="0">
                <a:latin typeface="+mn-lt"/>
                <a:cs typeface="Simplex" panose="00000400000000000000" pitchFamily="2" charset="0"/>
              </a:rPr>
              <a:t>Annahme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8887727" y="1710943"/>
            <a:ext cx="818100" cy="380480"/>
          </a:xfrm>
          <a:prstGeom prst="rect">
            <a:avLst/>
          </a:prstGeom>
          <a:solidFill>
            <a:srgbClr val="FBB1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" tIns="36000" rIns="36000" bIns="36000" rtlCol="0" anchor="ctr" anchorCtr="0">
            <a:spAutoFit/>
          </a:bodyPr>
          <a:lstStyle/>
          <a:p>
            <a:r>
              <a:rPr lang="de-DE" sz="1000" b="1" dirty="0">
                <a:latin typeface="+mn-lt"/>
                <a:cs typeface="Simplex" panose="00000400000000000000" pitchFamily="2" charset="0"/>
              </a:rPr>
              <a:t>Biomethan-</a:t>
            </a:r>
          </a:p>
          <a:p>
            <a:r>
              <a:rPr lang="de-DE" sz="1000" b="1" dirty="0" err="1">
                <a:latin typeface="+mn-lt"/>
                <a:cs typeface="Simplex" panose="00000400000000000000" pitchFamily="2" charset="0"/>
              </a:rPr>
              <a:t>einspeisung</a:t>
            </a:r>
            <a:endParaRPr lang="de-DE" sz="1000" b="1" dirty="0">
              <a:latin typeface="+mn-lt"/>
              <a:cs typeface="Simplex" panose="00000400000000000000" pitchFamily="2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672811" y="2318653"/>
            <a:ext cx="870999" cy="226591"/>
          </a:xfrm>
          <a:prstGeom prst="rect">
            <a:avLst/>
          </a:prstGeom>
          <a:solidFill>
            <a:srgbClr val="FBB1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" tIns="36000" rIns="36000" bIns="36000" rtlCol="0" anchor="ctr" anchorCtr="0">
            <a:spAutoFit/>
          </a:bodyPr>
          <a:lstStyle/>
          <a:p>
            <a:r>
              <a:rPr lang="de-DE" sz="1000" b="1" dirty="0">
                <a:latin typeface="+mn-lt"/>
                <a:cs typeface="Simplex" panose="00000400000000000000" pitchFamily="2" charset="0"/>
              </a:rPr>
              <a:t>Aufbereitung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354237" y="3007934"/>
            <a:ext cx="697874" cy="226591"/>
          </a:xfrm>
          <a:prstGeom prst="rect">
            <a:avLst/>
          </a:prstGeom>
          <a:solidFill>
            <a:srgbClr val="FBB1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" tIns="36000" rIns="36000" bIns="36000" rtlCol="0" anchor="ctr" anchorCtr="0">
            <a:spAutoFit/>
          </a:bodyPr>
          <a:lstStyle/>
          <a:p>
            <a:r>
              <a:rPr lang="de-DE" sz="1000" b="1" dirty="0">
                <a:latin typeface="+mn-lt"/>
                <a:cs typeface="Simplex" panose="00000400000000000000" pitchFamily="2" charset="0"/>
              </a:rPr>
              <a:t>Fermenter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161970" y="2903860"/>
            <a:ext cx="946340" cy="226591"/>
          </a:xfrm>
          <a:prstGeom prst="rect">
            <a:avLst/>
          </a:prstGeom>
          <a:solidFill>
            <a:srgbClr val="FBB1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" tIns="36000" rIns="36000" bIns="36000" rtlCol="0" anchor="ctr" anchorCtr="0">
            <a:spAutoFit/>
          </a:bodyPr>
          <a:lstStyle/>
          <a:p>
            <a:r>
              <a:rPr lang="de-DE" sz="1000" b="1" dirty="0">
                <a:latin typeface="+mn-lt"/>
                <a:cs typeface="Simplex" panose="00000400000000000000" pitchFamily="2" charset="0"/>
              </a:rPr>
              <a:t>Entwässerung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010036" y="3802692"/>
            <a:ext cx="939928" cy="226591"/>
          </a:xfrm>
          <a:prstGeom prst="rect">
            <a:avLst/>
          </a:prstGeom>
          <a:solidFill>
            <a:srgbClr val="FBB1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" tIns="36000" rIns="36000" bIns="36000" rtlCol="0" anchor="ctr" anchorCtr="0">
            <a:spAutoFit/>
          </a:bodyPr>
          <a:lstStyle/>
          <a:p>
            <a:r>
              <a:rPr lang="de-DE" sz="1000" b="1">
                <a:latin typeface="+mn-lt"/>
                <a:cs typeface="Simplex" panose="00000400000000000000" pitchFamily="2" charset="0"/>
              </a:rPr>
              <a:t>Aerobisierung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827366" y="4498103"/>
            <a:ext cx="1053741" cy="226591"/>
          </a:xfrm>
          <a:prstGeom prst="rect">
            <a:avLst/>
          </a:prstGeom>
          <a:solidFill>
            <a:srgbClr val="FBB1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" tIns="36000" rIns="36000" bIns="36000" rtlCol="0" anchor="ctr" anchorCtr="0">
            <a:spAutoFit/>
          </a:bodyPr>
          <a:lstStyle/>
          <a:p>
            <a:r>
              <a:rPr lang="de-DE" sz="1000" b="1">
                <a:latin typeface="+mn-lt"/>
                <a:cs typeface="Simplex" panose="00000400000000000000" pitchFamily="2" charset="0"/>
              </a:rPr>
              <a:t>Entschwefelung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085027" y="5620436"/>
            <a:ext cx="1023284" cy="226591"/>
          </a:xfrm>
          <a:prstGeom prst="rect">
            <a:avLst/>
          </a:prstGeom>
          <a:solidFill>
            <a:srgbClr val="FBB1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" tIns="36000" rIns="36000" bIns="36000" rtlCol="0" anchor="ctr" anchorCtr="0">
            <a:spAutoFit/>
          </a:bodyPr>
          <a:lstStyle/>
          <a:p>
            <a:r>
              <a:rPr lang="de-DE" sz="1000" b="1" dirty="0">
                <a:latin typeface="+mn-lt"/>
                <a:cs typeface="Simplex" panose="00000400000000000000" pitchFamily="2" charset="0"/>
              </a:rPr>
              <a:t>Biogasspeicher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497123" y="5733731"/>
            <a:ext cx="1274955" cy="226591"/>
          </a:xfrm>
          <a:prstGeom prst="rect">
            <a:avLst/>
          </a:prstGeom>
          <a:solidFill>
            <a:srgbClr val="FBB1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" tIns="36000" rIns="36000" bIns="36000" rtlCol="0" anchor="ctr" anchorCtr="0">
            <a:spAutoFit/>
          </a:bodyPr>
          <a:lstStyle/>
          <a:p>
            <a:r>
              <a:rPr lang="de-DE" sz="1000" b="1" dirty="0">
                <a:latin typeface="+mn-lt"/>
                <a:cs typeface="Simplex" panose="00000400000000000000" pitchFamily="2" charset="0"/>
              </a:rPr>
              <a:t>Biogasaufbereitung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577790" y="4171228"/>
            <a:ext cx="556810" cy="226591"/>
          </a:xfrm>
          <a:prstGeom prst="rect">
            <a:avLst/>
          </a:prstGeom>
          <a:solidFill>
            <a:srgbClr val="FBB1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" tIns="36000" rIns="36000" bIns="36000" rtlCol="0" anchor="ctr" anchorCtr="0">
            <a:spAutoFit/>
          </a:bodyPr>
          <a:lstStyle/>
          <a:p>
            <a:r>
              <a:rPr lang="de-DE" sz="1000" b="1" dirty="0">
                <a:latin typeface="+mn-lt"/>
                <a:cs typeface="Simplex" panose="00000400000000000000" pitchFamily="2" charset="0"/>
              </a:rPr>
              <a:t>Biofilter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4352479" y="4271512"/>
            <a:ext cx="1044123" cy="226591"/>
          </a:xfrm>
          <a:prstGeom prst="rect">
            <a:avLst/>
          </a:prstGeom>
          <a:solidFill>
            <a:srgbClr val="FBB100"/>
          </a:solidFill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" tIns="36000" rIns="36000" bIns="36000" rtlCol="0" anchor="ctr" anchorCtr="0">
            <a:spAutoFit/>
          </a:bodyPr>
          <a:lstStyle/>
          <a:p>
            <a:r>
              <a:rPr lang="de-DE" sz="1000" b="1">
                <a:latin typeface="+mn-lt"/>
                <a:cs typeface="Simplex" panose="00000400000000000000" pitchFamily="2" charset="0"/>
              </a:rPr>
              <a:t>Saurer Wäscher</a:t>
            </a:r>
          </a:p>
        </p:txBody>
      </p:sp>
    </p:spTree>
    <p:extLst>
      <p:ext uri="{BB962C8B-B14F-4D97-AF65-F5344CB8AC3E}">
        <p14:creationId xmlns:p14="http://schemas.microsoft.com/office/powerpoint/2010/main" val="516392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2525197"/>
              </p:ext>
            </p:extLst>
          </p:nvPr>
        </p:nvGraphicFramePr>
        <p:xfrm>
          <a:off x="433388" y="1511300"/>
          <a:ext cx="11323637" cy="44831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30909">
                  <a:extLst>
                    <a:ext uri="{9D8B030D-6E8A-4147-A177-3AD203B41FA5}">
                      <a16:colId xmlns:a16="http://schemas.microsoft.com/office/drawing/2014/main" val="3861317999"/>
                    </a:ext>
                  </a:extLst>
                </a:gridCol>
                <a:gridCol w="1327686">
                  <a:extLst>
                    <a:ext uri="{9D8B030D-6E8A-4147-A177-3AD203B41FA5}">
                      <a16:colId xmlns:a16="http://schemas.microsoft.com/office/drawing/2014/main" val="1460511911"/>
                    </a:ext>
                  </a:extLst>
                </a:gridCol>
                <a:gridCol w="1503224">
                  <a:extLst>
                    <a:ext uri="{9D8B030D-6E8A-4147-A177-3AD203B41FA5}">
                      <a16:colId xmlns:a16="http://schemas.microsoft.com/office/drawing/2014/main" val="820640780"/>
                    </a:ext>
                  </a:extLst>
                </a:gridCol>
                <a:gridCol w="2830909">
                  <a:extLst>
                    <a:ext uri="{9D8B030D-6E8A-4147-A177-3AD203B41FA5}">
                      <a16:colId xmlns:a16="http://schemas.microsoft.com/office/drawing/2014/main" val="1100489290"/>
                    </a:ext>
                  </a:extLst>
                </a:gridCol>
                <a:gridCol w="2830909">
                  <a:extLst>
                    <a:ext uri="{9D8B030D-6E8A-4147-A177-3AD203B41FA5}">
                      <a16:colId xmlns:a16="http://schemas.microsoft.com/office/drawing/2014/main" val="2525615923"/>
                    </a:ext>
                  </a:extLst>
                </a:gridCol>
              </a:tblGrid>
              <a:tr h="734060"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Standard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Einspeisung         Erdgasnetz + Biokraftstoff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Biokraftstoff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Biogasleitung (Mikronetz)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0839459"/>
                  </a:ext>
                </a:extLst>
              </a:tr>
              <a:tr h="406400">
                <a:tc gridSpan="5"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Biogene Reststoffe</a:t>
                      </a:r>
                    </a:p>
                  </a:txBody>
                  <a:tcPr>
                    <a:solidFill>
                      <a:srgbClr val="6AA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9717972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pPr algn="ctr"/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Biogas Erzeugung</a:t>
                      </a:r>
                    </a:p>
                  </a:txBody>
                  <a:tcPr>
                    <a:solidFill>
                      <a:srgbClr val="FBB1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0090067"/>
                  </a:ext>
                </a:extLst>
              </a:tr>
              <a:tr h="340360">
                <a:tc rowSpan="2">
                  <a:txBody>
                    <a:bodyPr/>
                    <a:lstStyle/>
                    <a:p>
                      <a:pPr algn="ctr"/>
                      <a:endParaRPr lang="de-DE" sz="1600" b="0" dirty="0"/>
                    </a:p>
                  </a:txBody>
                  <a:tcPr>
                    <a:solidFill>
                      <a:srgbClr val="E7EAEC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lvl="0" indent="0" algn="ctr"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Biogas-Aufbereitung</a:t>
                      </a:r>
                    </a:p>
                  </a:txBody>
                  <a:tcPr>
                    <a:solidFill>
                      <a:srgbClr val="BD2E0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Biogasleitung</a:t>
                      </a:r>
                    </a:p>
                  </a:txBody>
                  <a:tcPr>
                    <a:solidFill>
                      <a:srgbClr val="BD2E0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394401"/>
                  </a:ext>
                </a:extLst>
              </a:tr>
              <a:tr h="30988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lvl="0" indent="0" algn="ctr"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Einspeisung / Durchleitung</a:t>
                      </a:r>
                    </a:p>
                  </a:txBody>
                  <a:tcPr>
                    <a:solidFill>
                      <a:srgbClr val="7F07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de-DE" sz="1600" dirty="0">
                          <a:solidFill>
                            <a:schemeClr val="bg1"/>
                          </a:solidFill>
                        </a:rPr>
                        <a:t>Biogas-Tankstelle</a:t>
                      </a:r>
                    </a:p>
                  </a:txBody>
                  <a:tcPr>
                    <a:solidFill>
                      <a:srgbClr val="7F078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sz="1600" dirty="0"/>
                    </a:p>
                  </a:txBody>
                  <a:tcPr>
                    <a:solidFill>
                      <a:srgbClr val="E7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847659"/>
                  </a:ext>
                </a:extLst>
              </a:tr>
              <a:tr h="335280">
                <a:tc rowSpan="3">
                  <a:txBody>
                    <a:bodyPr/>
                    <a:lstStyle/>
                    <a:p>
                      <a:pPr marL="0" indent="0" algn="just"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de-DE" sz="1600" dirty="0"/>
                        <a:t>KWK-Anlage</a:t>
                      </a:r>
                    </a:p>
                    <a:p>
                      <a:pPr marL="0" indent="0" algn="just"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de-DE" sz="1600" dirty="0"/>
                    </a:p>
                    <a:p>
                      <a:pPr marL="285750" indent="-285750" algn="just"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/>
                        <a:t>Strom</a:t>
                      </a:r>
                    </a:p>
                    <a:p>
                      <a:pPr marL="285750" indent="-285750" algn="just"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/>
                        <a:t>Wärme</a:t>
                      </a:r>
                    </a:p>
                  </a:txBody>
                  <a:tcPr anchor="ctr">
                    <a:solidFill>
                      <a:srgbClr val="E7EAEC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lvl="0" indent="0" algn="ctr"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de-DE" sz="1600" dirty="0"/>
                        <a:t>Ausspeisung</a:t>
                      </a:r>
                    </a:p>
                  </a:txBody>
                  <a:tcPr>
                    <a:solidFill>
                      <a:srgbClr val="E7EAE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lvl="0" indent="0" algn="ctr"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de-DE" dirty="0"/>
                    </a:p>
                  </a:txBody>
                  <a:tcP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de-DE" sz="1600" dirty="0"/>
                        <a:t>Erdgasfahrzeuge</a:t>
                      </a:r>
                    </a:p>
                  </a:txBody>
                  <a:tcPr>
                    <a:solidFill>
                      <a:srgbClr val="E7EAE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indent="0" algn="just"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de-DE" sz="1600" dirty="0"/>
                        <a:t>KWK-Anlage</a:t>
                      </a:r>
                    </a:p>
                    <a:p>
                      <a:pPr marL="0" indent="0" algn="just"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de-DE" sz="1600" dirty="0"/>
                    </a:p>
                    <a:p>
                      <a:pPr marL="285750" indent="-285750" algn="just"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/>
                        <a:t>Strom</a:t>
                      </a:r>
                    </a:p>
                    <a:p>
                      <a:pPr marL="285750" indent="-285750" algn="just"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de-DE" sz="1600" dirty="0"/>
                        <a:t>Wärme</a:t>
                      </a:r>
                      <a:endParaRPr lang="de-DE" dirty="0"/>
                    </a:p>
                  </a:txBody>
                  <a:tcPr anchor="ctr">
                    <a:solidFill>
                      <a:srgbClr val="E7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0377399"/>
                  </a:ext>
                </a:extLst>
              </a:tr>
              <a:tr h="79248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lvl="0" indent="0" algn="ctr"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de-DE" sz="1600" dirty="0"/>
                        <a:t>sonstige Verbraucher</a:t>
                      </a:r>
                    </a:p>
                  </a:txBody>
                  <a:tcPr>
                    <a:solidFill>
                      <a:srgbClr val="E7EAE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ctr"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de-DE" sz="1600" dirty="0"/>
                        <a:t>BSR          Bio-/Erdgas-Tankstellen</a:t>
                      </a:r>
                    </a:p>
                  </a:txBody>
                  <a:tcPr>
                    <a:solidFill>
                      <a:srgbClr val="E7EAEC"/>
                    </a:solidFill>
                  </a:tcPr>
                </a:tc>
                <a:tc rowSpan="4"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310748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6814651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 anchor="b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indent="0" algn="ctr"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lvl="0" indent="0" algn="ctr"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de-DE" sz="1600" dirty="0"/>
                        <a:t>BSR Fahrzeug-flotte</a:t>
                      </a:r>
                    </a:p>
                  </a:txBody>
                  <a:tcPr>
                    <a:solidFill>
                      <a:srgbClr val="E7EAE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275544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algn="ctr"/>
                      <a:endParaRPr lang="de-DE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563133"/>
                  </a:ext>
                </a:extLst>
              </a:tr>
              <a:tr h="660400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85066"/>
                  </a:ext>
                </a:extLst>
              </a:tr>
            </a:tbl>
          </a:graphicData>
        </a:graphic>
      </p:graphicFrame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Biologische Abfallbehandlung (VAV) | 23.08.2021 | Fachverband Biogas e.V.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8F7A-FB99-4F8F-966D-CE407EBD00B3}" type="slidenum">
              <a:rPr lang="de-DE" smtClean="0"/>
              <a:t>13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Biogas - Verwertungsmöglichkeiten</a:t>
            </a:r>
          </a:p>
        </p:txBody>
      </p:sp>
      <p:sp>
        <p:nvSpPr>
          <p:cNvPr id="10" name="Rechteck 9"/>
          <p:cNvSpPr/>
          <p:nvPr/>
        </p:nvSpPr>
        <p:spPr>
          <a:xfrm>
            <a:off x="3261360" y="1511300"/>
            <a:ext cx="2824480" cy="448310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96539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Biologische Abfallbehandlung (VAV) | 23.08.2021 | Fachverband Biogas e.V.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8F7A-FB99-4F8F-966D-CE407EBD00B3}" type="slidenum">
              <a:rPr lang="de-DE" smtClean="0"/>
              <a:t>14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BSR Erdgastankstelle</a:t>
            </a:r>
          </a:p>
        </p:txBody>
      </p:sp>
      <p:pic>
        <p:nvPicPr>
          <p:cNvPr id="7" name="Picture 2" descr="M:\2    Abteilungsordner\320003_Verwertung_Bioabfall\07 Präsentationen\Betanken eines Gasfahrzeuges 1109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5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760" y="1511999"/>
            <a:ext cx="7382320" cy="492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727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Verdichter</a:t>
            </a:r>
          </a:p>
          <a:p>
            <a:pPr lvl="2"/>
            <a:r>
              <a:rPr lang="de-DE" b="0" dirty="0"/>
              <a:t>Anzahl : 3</a:t>
            </a:r>
          </a:p>
          <a:p>
            <a:pPr lvl="2"/>
            <a:r>
              <a:rPr lang="de-DE" dirty="0"/>
              <a:t>Eingangsdruck: 4 - 10 bar</a:t>
            </a:r>
          </a:p>
          <a:p>
            <a:pPr lvl="2"/>
            <a:r>
              <a:rPr lang="de-DE" b="0" dirty="0" err="1"/>
              <a:t>Verdichterenddruck</a:t>
            </a:r>
            <a:r>
              <a:rPr lang="de-DE" b="0" dirty="0"/>
              <a:t>: 250 bar</a:t>
            </a:r>
          </a:p>
          <a:p>
            <a:pPr lvl="2"/>
            <a:r>
              <a:rPr lang="de-DE" dirty="0"/>
              <a:t>Fördermenge: 100 – 190 Nm</a:t>
            </a:r>
            <a:r>
              <a:rPr lang="de-DE" b="1" baseline="30000" dirty="0"/>
              <a:t>3</a:t>
            </a:r>
            <a:r>
              <a:rPr lang="de-DE" b="1" dirty="0"/>
              <a:t>/</a:t>
            </a:r>
            <a:r>
              <a:rPr lang="de-DE" dirty="0"/>
              <a:t>h je Verdichter</a:t>
            </a:r>
          </a:p>
          <a:p>
            <a:pPr lvl="2"/>
            <a:endParaRPr lang="de-DE" b="1" dirty="0"/>
          </a:p>
          <a:p>
            <a:pPr marL="0" lvl="2" indent="0">
              <a:buNone/>
            </a:pPr>
            <a:r>
              <a:rPr lang="de-DE" b="1" dirty="0"/>
              <a:t>Speicher</a:t>
            </a:r>
          </a:p>
          <a:p>
            <a:pPr marL="0" lvl="2" indent="0">
              <a:buNone/>
            </a:pPr>
            <a:r>
              <a:rPr lang="de-DE" dirty="0"/>
              <a:t>108 x 80 l – 8,64 m</a:t>
            </a:r>
            <a:r>
              <a:rPr lang="de-DE" b="1" baseline="30000" dirty="0"/>
              <a:t>3</a:t>
            </a:r>
          </a:p>
          <a:p>
            <a:pPr marL="0" lvl="2" indent="0">
              <a:buNone/>
            </a:pPr>
            <a:endParaRPr lang="de-DE" b="1" dirty="0"/>
          </a:p>
          <a:p>
            <a:pPr marL="0" lvl="2" indent="0">
              <a:buNone/>
            </a:pPr>
            <a:r>
              <a:rPr lang="de-DE" b="1" dirty="0"/>
              <a:t>Weitere Komponenten</a:t>
            </a:r>
          </a:p>
          <a:p>
            <a:pPr lvl="2"/>
            <a:r>
              <a:rPr lang="de-DE" dirty="0"/>
              <a:t>2 Gastrockner</a:t>
            </a:r>
          </a:p>
          <a:p>
            <a:pPr lvl="2"/>
            <a:r>
              <a:rPr lang="de-DE" dirty="0"/>
              <a:t>Steuerung</a:t>
            </a:r>
          </a:p>
          <a:p>
            <a:pPr lvl="2"/>
            <a:r>
              <a:rPr lang="de-DE" dirty="0"/>
              <a:t>4 Zapfsäulen</a:t>
            </a:r>
          </a:p>
          <a:p>
            <a:pPr lvl="2"/>
            <a:r>
              <a:rPr lang="de-DE" dirty="0"/>
              <a:t>Gebäude (lärmgedämmt)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Biologische Abfallbehandlung (VAV) | 23.08.2021 | Fachverband Biogas e.V.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8F7A-FB99-4F8F-966D-CE407EBD00B3}" type="slidenum">
              <a:rPr lang="de-DE" smtClean="0"/>
              <a:t>15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 BSR - Erdgastankstellen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524" y="1509604"/>
            <a:ext cx="1825276" cy="266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414" y="1518755"/>
            <a:ext cx="1825276" cy="2645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774" y="4319792"/>
            <a:ext cx="5407271" cy="2103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982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1600" dirty="0"/>
              <a:t>Gesicherte Zugangsmöglichkeit zum öffentlichen Erdgasnetz (</a:t>
            </a:r>
            <a:r>
              <a:rPr lang="de-DE" sz="1600" dirty="0" err="1"/>
              <a:t>GasNZV</a:t>
            </a:r>
            <a:r>
              <a:rPr lang="de-DE" sz="1600" dirty="0"/>
              <a:t>)</a:t>
            </a:r>
          </a:p>
          <a:p>
            <a:pPr lvl="2"/>
            <a:r>
              <a:rPr lang="de-DE" sz="1600" b="0" dirty="0"/>
              <a:t>Vorrangstellung für Biogas</a:t>
            </a:r>
          </a:p>
          <a:p>
            <a:pPr lvl="3"/>
            <a:r>
              <a:rPr lang="de-DE" sz="1600" b="0" dirty="0"/>
              <a:t>Speicherfunktion des Netzes</a:t>
            </a:r>
          </a:p>
          <a:p>
            <a:pPr lvl="3"/>
            <a:r>
              <a:rPr lang="de-DE" sz="1600" b="0" dirty="0"/>
              <a:t>Kreditfunktion des Netzes</a:t>
            </a:r>
          </a:p>
          <a:p>
            <a:pPr marL="180000" lvl="3" indent="0">
              <a:buNone/>
            </a:pPr>
            <a:endParaRPr lang="de-DE" sz="1600" dirty="0"/>
          </a:p>
          <a:p>
            <a:r>
              <a:rPr lang="de-DE" sz="1600" dirty="0"/>
              <a:t> </a:t>
            </a:r>
            <a:r>
              <a:rPr lang="de-DE" sz="1600" dirty="0" err="1"/>
              <a:t>Vertankung</a:t>
            </a:r>
            <a:r>
              <a:rPr lang="de-DE" sz="1600" dirty="0"/>
              <a:t> in BSR-eigenem Fuhrpark</a:t>
            </a:r>
          </a:p>
          <a:p>
            <a:pPr lvl="2"/>
            <a:r>
              <a:rPr lang="de-DE" sz="1600" b="0" dirty="0"/>
              <a:t>Investition in weitere  ~ 100 CNG – LKW</a:t>
            </a:r>
          </a:p>
          <a:p>
            <a:pPr lvl="2"/>
            <a:r>
              <a:rPr lang="de-DE" sz="1600" b="0" dirty="0"/>
              <a:t>Investition in 2 weitere Erdgastankstellen</a:t>
            </a:r>
          </a:p>
          <a:p>
            <a:pPr lvl="2"/>
            <a:r>
              <a:rPr lang="de-DE" sz="1600" b="0" dirty="0"/>
              <a:t>Wirtschaftlichstes energetisches Konzept</a:t>
            </a:r>
          </a:p>
          <a:p>
            <a:endParaRPr lang="de-DE" sz="1600" dirty="0"/>
          </a:p>
          <a:p>
            <a:r>
              <a:rPr lang="de-DE" sz="1600" dirty="0"/>
              <a:t> Verwertungsmodell außerhalb des EEG</a:t>
            </a:r>
          </a:p>
          <a:p>
            <a:pPr lvl="2"/>
            <a:r>
              <a:rPr lang="de-DE" sz="1600" b="0" dirty="0" err="1"/>
              <a:t>BioErdgas</a:t>
            </a:r>
            <a:r>
              <a:rPr lang="de-DE" sz="1600" b="0" dirty="0"/>
              <a:t> als Diesel - Substitut </a:t>
            </a:r>
          </a:p>
          <a:p>
            <a:pPr lvl="2"/>
            <a:r>
              <a:rPr lang="de-DE" sz="1600" b="0" dirty="0"/>
              <a:t>Substitution von rund 2,5 Mio. l Diesel</a:t>
            </a:r>
          </a:p>
          <a:p>
            <a:pPr lvl="2"/>
            <a:r>
              <a:rPr lang="de-DE" sz="1600" b="0" dirty="0"/>
              <a:t>Erlöse durch den Verkauf der Biokraftstoffquote</a:t>
            </a:r>
          </a:p>
          <a:p>
            <a:pPr lvl="2"/>
            <a:r>
              <a:rPr lang="de-DE" sz="1600" dirty="0"/>
              <a:t>Erlöse durch den Verkauf von ökologischem Biogas</a:t>
            </a:r>
            <a:r>
              <a:rPr lang="de-DE" sz="1600" b="0" dirty="0"/>
              <a:t> </a:t>
            </a:r>
          </a:p>
          <a:p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Biologische Abfallbehandlung (VAV) | 23.08.2021 | Fachverband Biogas e.V.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8F7A-FB99-4F8F-966D-CE407EBD00B3}" type="slidenum">
              <a:rPr lang="de-DE" smtClean="0"/>
              <a:t>16</a:t>
            </a:fld>
            <a:endParaRPr lang="de-DE" dirty="0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Energetisches Konzept</a:t>
            </a:r>
          </a:p>
        </p:txBody>
      </p:sp>
    </p:spTree>
    <p:extLst>
      <p:ext uri="{BB962C8B-B14F-4D97-AF65-F5344CB8AC3E}">
        <p14:creationId xmlns:p14="http://schemas.microsoft.com/office/powerpoint/2010/main" val="114541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E2040B9-A21A-4650-B4F2-39B536451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Biologische Abfallbehandlung (VAV) | 23.08.2021 | Fachverband Biogas e.V.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0B85718-4402-4326-AE67-79E93151D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910B4917-A335-4D2E-A193-2D71F33166B2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C987428-511B-43E6-9DC8-7639AF99E6B0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de-DE" dirty="0"/>
              <a:t>Bioabfallvergärung: Geschlossene Kreisläufe</a:t>
            </a:r>
            <a:br>
              <a:rPr lang="de-DE" dirty="0"/>
            </a:br>
            <a:endParaRPr lang="de-DE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04" y="1805211"/>
            <a:ext cx="9282060" cy="4323903"/>
          </a:xfrm>
        </p:spPr>
      </p:pic>
      <p:sp>
        <p:nvSpPr>
          <p:cNvPr id="7" name="Textfeld 6"/>
          <p:cNvSpPr txBox="1"/>
          <p:nvPr/>
        </p:nvSpPr>
        <p:spPr>
          <a:xfrm>
            <a:off x="6972300" y="5114925"/>
            <a:ext cx="1733550" cy="3238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Nur im Fall der Vergärung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8754490" y="4367719"/>
            <a:ext cx="1313639" cy="32577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/>
          <a:p>
            <a:r>
              <a:rPr lang="de-DE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In der Vergärungs-</a:t>
            </a:r>
          </a:p>
          <a:p>
            <a:r>
              <a:rPr lang="de-DE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rPr>
              <a:t>anlage</a:t>
            </a:r>
            <a:endParaRPr lang="de-DE" sz="1200" dirty="0">
              <a:solidFill>
                <a:schemeClr val="tx1">
                  <a:lumMod val="85000"/>
                  <a:lumOff val="15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07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2"/>
            <a:r>
              <a:rPr lang="de-DE" dirty="0"/>
              <a:t>S</a:t>
            </a:r>
            <a:r>
              <a:rPr lang="de-DE" b="0" dirty="0"/>
              <a:t>tellen 63% der gesamten Abfallsammel-Fahrzeuge der BSR</a:t>
            </a:r>
          </a:p>
          <a:p>
            <a:pPr lvl="2"/>
            <a:r>
              <a:rPr lang="de-DE" dirty="0"/>
              <a:t>Fahren im Jahr durchschnittlich 2.533.000 km</a:t>
            </a:r>
          </a:p>
          <a:p>
            <a:pPr lvl="2"/>
            <a:r>
              <a:rPr lang="de-DE" dirty="0"/>
              <a:t>L</a:t>
            </a:r>
            <a:r>
              <a:rPr lang="de-DE" b="0" dirty="0"/>
              <a:t>egen damit 52% der gesamten Sammelstrecke zurück</a:t>
            </a:r>
          </a:p>
          <a:p>
            <a:pPr lvl="2"/>
            <a:r>
              <a:rPr lang="de-DE" dirty="0"/>
              <a:t>Transportieren im Jahr ca. 586.000 Mg Restmüll und Bioabfall </a:t>
            </a:r>
          </a:p>
          <a:p>
            <a:pPr marL="180000" lvl="3" indent="0">
              <a:buNone/>
            </a:pPr>
            <a:r>
              <a:rPr lang="de-DE" b="0" dirty="0"/>
              <a:t>= 63% des gesamten Restmülls+ Bioabfalls aus Berlin</a:t>
            </a:r>
          </a:p>
          <a:p>
            <a:pPr marL="180000" lvl="3" indent="0">
              <a:buNone/>
            </a:pPr>
            <a:endParaRPr lang="de-DE" dirty="0"/>
          </a:p>
          <a:p>
            <a:pPr marL="180000" lvl="3" indent="0">
              <a:buNone/>
            </a:pPr>
            <a:r>
              <a:rPr lang="de-DE" b="1" dirty="0"/>
              <a:t>60% aller Berliner Haushaltsabfälle werden klimaneutral gesammelt und transportiert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Biologische Abfallbehandlung (VAV) | 23.08.2021 | Fachverband Biogas e.V.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8F7A-FB99-4F8F-966D-CE407EBD00B3}" type="slidenum">
              <a:rPr lang="de-DE" smtClean="0"/>
              <a:t>18</a:t>
            </a:fld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BSR-Fuhrpark mit Erdgas-Fahrzeugen</a:t>
            </a:r>
          </a:p>
        </p:txBody>
      </p:sp>
      <p:sp>
        <p:nvSpPr>
          <p:cNvPr id="16" name="Textfeld 15"/>
          <p:cNvSpPr txBox="1"/>
          <p:nvPr/>
        </p:nvSpPr>
        <p:spPr>
          <a:xfrm rot="20695714">
            <a:off x="2115556" y="2681800"/>
            <a:ext cx="993594" cy="219456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800" b="1" dirty="0">
                <a:solidFill>
                  <a:schemeClr val="bg1"/>
                </a:solidFill>
              </a:rPr>
              <a:t>Fährt mit Biogas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35024" y="1521868"/>
            <a:ext cx="5398075" cy="492001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endParaRPr lang="de-DE" b="1" dirty="0"/>
          </a:p>
          <a:p>
            <a:pPr algn="l"/>
            <a:endParaRPr lang="de-DE" b="1" dirty="0"/>
          </a:p>
          <a:p>
            <a:pPr algn="l"/>
            <a:r>
              <a:rPr lang="de-DE" b="1" dirty="0"/>
              <a:t>160 dieser Lkw fahren mit Energie aus Bioabfall</a:t>
            </a: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9572" y="2935181"/>
            <a:ext cx="6931497" cy="409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35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342900" lvl="1" indent="-342900"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</a:pPr>
            <a:endParaRPr lang="de-DE" sz="2400" dirty="0"/>
          </a:p>
          <a:p>
            <a:pPr marL="342900" lvl="1" indent="-342900"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</a:pPr>
            <a:endParaRPr lang="de-DE" sz="2400" dirty="0"/>
          </a:p>
          <a:p>
            <a:pPr marL="342900" lvl="1" indent="-342900">
              <a:buClr>
                <a:schemeClr val="accent1"/>
              </a:buClr>
              <a:buSzPct val="70000"/>
              <a:buFont typeface="Wingdings" panose="05000000000000000000" pitchFamily="2" charset="2"/>
              <a:buChar char="§"/>
            </a:pPr>
            <a:r>
              <a:rPr lang="de-DE" sz="2400" dirty="0"/>
              <a:t>83 Tanklaster</a:t>
            </a:r>
          </a:p>
          <a:p>
            <a:pPr lvl="2">
              <a:buSzPct val="70000"/>
            </a:pPr>
            <a:endParaRPr lang="de-DE" sz="2400" dirty="0"/>
          </a:p>
          <a:p>
            <a:pPr lvl="2">
              <a:buSzPct val="70000"/>
            </a:pPr>
            <a:endParaRPr lang="de-DE" sz="2400" dirty="0"/>
          </a:p>
          <a:p>
            <a:pPr lvl="2">
              <a:buSzPct val="70000"/>
            </a:pPr>
            <a:endParaRPr lang="de-DE" sz="2400" dirty="0"/>
          </a:p>
          <a:p>
            <a:pPr lvl="2">
              <a:buSzPct val="70000"/>
            </a:pPr>
            <a:r>
              <a:rPr lang="de-DE" sz="2400" dirty="0"/>
              <a:t>40.000 Berliner könnten jährlich zum Urlaub in den Schwarzwald fahren *</a:t>
            </a:r>
          </a:p>
          <a:p>
            <a:pPr lvl="2">
              <a:buSzPct val="70000"/>
            </a:pPr>
            <a:endParaRPr lang="de-DE" sz="2400" dirty="0"/>
          </a:p>
          <a:p>
            <a:pPr lvl="2">
              <a:buSzPct val="70000"/>
            </a:pPr>
            <a:endParaRPr lang="de-DE" sz="2400" dirty="0"/>
          </a:p>
          <a:p>
            <a:pPr marL="0" lvl="2" indent="0">
              <a:buNone/>
            </a:pPr>
            <a:r>
              <a:rPr lang="de-DE" dirty="0"/>
              <a:t>* Berlin – Schwarzwald = 800 km</a:t>
            </a:r>
          </a:p>
          <a:p>
            <a:pPr lvl="2"/>
            <a:endParaRPr lang="de-DE" dirty="0"/>
          </a:p>
          <a:p>
            <a:pPr lvl="2"/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Biologische Abfallbehandlung (VAV) | 23.08.2021 | Fachverband Biogas e.V.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8F7A-FB99-4F8F-966D-CE407EBD00B3}" type="slidenum">
              <a:rPr lang="de-DE" smtClean="0"/>
              <a:t>19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viel sind 2,5 Mio. Liter Dieselkraftstoff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785" y="3870188"/>
            <a:ext cx="3643880" cy="1852306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9660633" y="4320679"/>
            <a:ext cx="1768581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3000000" rev="660000"/>
              </a:camera>
              <a:lightRig rig="threePt" dir="t"/>
            </a:scene3d>
          </a:bodyPr>
          <a:lstStyle/>
          <a:p>
            <a:pPr algn="ctr"/>
            <a:r>
              <a:rPr lang="de-DE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4 l /</a:t>
            </a:r>
          </a:p>
          <a:p>
            <a:pPr algn="ctr"/>
            <a:r>
              <a:rPr lang="de-DE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Black" panose="020B0A04020102020204" pitchFamily="34" charset="0"/>
              </a:rPr>
              <a:t>100 km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799" y="1530663"/>
            <a:ext cx="4080826" cy="175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207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8F7A-FB99-4F8F-966D-CE407EBD00B3}" type="slidenum">
              <a:rPr lang="de-DE" smtClean="0"/>
              <a:t>2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BSR ist das größte kommunale Entsorgungsunternehmen in Deutschland</a:t>
            </a:r>
            <a:br>
              <a:rPr lang="de-DE" dirty="0"/>
            </a:br>
            <a:endParaRPr lang="de-DE" dirty="0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5829011" y="2656359"/>
            <a:ext cx="313785" cy="31482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endParaRPr lang="de-DE" sz="14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8235662" y="2746847"/>
            <a:ext cx="1098248" cy="1754695"/>
          </a:xfrm>
          <a:custGeom>
            <a:avLst/>
            <a:gdLst>
              <a:gd name="T0" fmla="*/ 285 w 714"/>
              <a:gd name="T1" fmla="*/ 3 h 1137"/>
              <a:gd name="T2" fmla="*/ 51 w 714"/>
              <a:gd name="T3" fmla="*/ 9 h 1137"/>
              <a:gd name="T4" fmla="*/ 0 w 714"/>
              <a:gd name="T5" fmla="*/ 75 h 1137"/>
              <a:gd name="T6" fmla="*/ 0 w 714"/>
              <a:gd name="T7" fmla="*/ 774 h 1137"/>
              <a:gd name="T8" fmla="*/ 129 w 714"/>
              <a:gd name="T9" fmla="*/ 774 h 1137"/>
              <a:gd name="T10" fmla="*/ 129 w 714"/>
              <a:gd name="T11" fmla="*/ 162 h 1137"/>
              <a:gd name="T12" fmla="*/ 165 w 714"/>
              <a:gd name="T13" fmla="*/ 162 h 1137"/>
              <a:gd name="T14" fmla="*/ 168 w 714"/>
              <a:gd name="T15" fmla="*/ 1137 h 1137"/>
              <a:gd name="T16" fmla="*/ 339 w 714"/>
              <a:gd name="T17" fmla="*/ 1137 h 1137"/>
              <a:gd name="T18" fmla="*/ 339 w 714"/>
              <a:gd name="T19" fmla="*/ 855 h 1137"/>
              <a:gd name="T20" fmla="*/ 372 w 714"/>
              <a:gd name="T21" fmla="*/ 858 h 1137"/>
              <a:gd name="T22" fmla="*/ 375 w 714"/>
              <a:gd name="T23" fmla="*/ 1134 h 1137"/>
              <a:gd name="T24" fmla="*/ 549 w 714"/>
              <a:gd name="T25" fmla="*/ 1134 h 1137"/>
              <a:gd name="T26" fmla="*/ 546 w 714"/>
              <a:gd name="T27" fmla="*/ 165 h 1137"/>
              <a:gd name="T28" fmla="*/ 576 w 714"/>
              <a:gd name="T29" fmla="*/ 168 h 1137"/>
              <a:gd name="T30" fmla="*/ 576 w 714"/>
              <a:gd name="T31" fmla="*/ 774 h 1137"/>
              <a:gd name="T32" fmla="*/ 714 w 714"/>
              <a:gd name="T33" fmla="*/ 774 h 1137"/>
              <a:gd name="T34" fmla="*/ 714 w 714"/>
              <a:gd name="T35" fmla="*/ 60 h 1137"/>
              <a:gd name="T36" fmla="*/ 645 w 714"/>
              <a:gd name="T37" fmla="*/ 0 h 1137"/>
              <a:gd name="T38" fmla="*/ 408 w 714"/>
              <a:gd name="T39" fmla="*/ 0 h 1137"/>
              <a:gd name="T40" fmla="*/ 354 w 714"/>
              <a:gd name="T41" fmla="*/ 111 h 1137"/>
              <a:gd name="T42" fmla="*/ 285 w 714"/>
              <a:gd name="T43" fmla="*/ 3 h 11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14" h="1137">
                <a:moveTo>
                  <a:pt x="285" y="3"/>
                </a:moveTo>
                <a:lnTo>
                  <a:pt x="51" y="9"/>
                </a:lnTo>
                <a:lnTo>
                  <a:pt x="0" y="75"/>
                </a:lnTo>
                <a:lnTo>
                  <a:pt x="0" y="774"/>
                </a:lnTo>
                <a:lnTo>
                  <a:pt x="129" y="774"/>
                </a:lnTo>
                <a:lnTo>
                  <a:pt x="129" y="162"/>
                </a:lnTo>
                <a:lnTo>
                  <a:pt x="165" y="162"/>
                </a:lnTo>
                <a:lnTo>
                  <a:pt x="168" y="1137"/>
                </a:lnTo>
                <a:lnTo>
                  <a:pt x="339" y="1137"/>
                </a:lnTo>
                <a:lnTo>
                  <a:pt x="339" y="855"/>
                </a:lnTo>
                <a:lnTo>
                  <a:pt x="372" y="858"/>
                </a:lnTo>
                <a:lnTo>
                  <a:pt x="375" y="1134"/>
                </a:lnTo>
                <a:lnTo>
                  <a:pt x="549" y="1134"/>
                </a:lnTo>
                <a:lnTo>
                  <a:pt x="546" y="165"/>
                </a:lnTo>
                <a:lnTo>
                  <a:pt x="576" y="168"/>
                </a:lnTo>
                <a:lnTo>
                  <a:pt x="576" y="774"/>
                </a:lnTo>
                <a:lnTo>
                  <a:pt x="714" y="774"/>
                </a:lnTo>
                <a:lnTo>
                  <a:pt x="714" y="60"/>
                </a:lnTo>
                <a:lnTo>
                  <a:pt x="645" y="0"/>
                </a:lnTo>
                <a:lnTo>
                  <a:pt x="408" y="0"/>
                </a:lnTo>
                <a:lnTo>
                  <a:pt x="354" y="111"/>
                </a:lnTo>
                <a:lnTo>
                  <a:pt x="285" y="3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endParaRPr lang="de-DE" sz="14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8" name="Picture 39" descr="karte_berl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545" y="2317214"/>
            <a:ext cx="4519613" cy="326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630"/>
          <p:cNvSpPr txBox="1">
            <a:spLocks noChangeArrowheads="1"/>
          </p:cNvSpPr>
          <p:nvPr/>
        </p:nvSpPr>
        <p:spPr bwMode="auto">
          <a:xfrm>
            <a:off x="880110" y="3180036"/>
            <a:ext cx="3186891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/>
              </a:defRPr>
            </a:lvl9pPr>
          </a:lstStyle>
          <a:p>
            <a:r>
              <a:rPr lang="de-DE" sz="1500" dirty="0">
                <a:solidFill>
                  <a:srgbClr val="000000"/>
                </a:solidFill>
                <a:latin typeface="Arial" pitchFamily="34" charset="0"/>
              </a:rPr>
              <a:t>…in rd. </a:t>
            </a:r>
            <a:r>
              <a:rPr lang="de-DE" sz="1500" b="1" dirty="0">
                <a:solidFill>
                  <a:srgbClr val="FC7216"/>
                </a:solidFill>
                <a:latin typeface="Arial" pitchFamily="34" charset="0"/>
              </a:rPr>
              <a:t>2,0 Mio. </a:t>
            </a:r>
            <a:r>
              <a:rPr lang="de-DE" sz="1500" b="1" dirty="0">
                <a:solidFill>
                  <a:srgbClr val="000000"/>
                </a:solidFill>
                <a:latin typeface="Arial" pitchFamily="34" charset="0"/>
              </a:rPr>
              <a:t>Haushalten </a:t>
            </a:r>
          </a:p>
          <a:p>
            <a:r>
              <a:rPr lang="de-DE" sz="1500" dirty="0">
                <a:solidFill>
                  <a:srgbClr val="000000"/>
                </a:solidFill>
                <a:latin typeface="Arial" pitchFamily="34" charset="0"/>
              </a:rPr>
              <a:t>(19,2 </a:t>
            </a:r>
            <a:r>
              <a:rPr lang="de-DE" sz="1500" dirty="0" err="1">
                <a:solidFill>
                  <a:srgbClr val="000000"/>
                </a:solidFill>
                <a:latin typeface="Arial" pitchFamily="34" charset="0"/>
              </a:rPr>
              <a:t>Mio</a:t>
            </a:r>
            <a:r>
              <a:rPr lang="de-DE" sz="1500" dirty="0">
                <a:solidFill>
                  <a:srgbClr val="000000"/>
                </a:solidFill>
                <a:latin typeface="Arial" pitchFamily="34" charset="0"/>
              </a:rPr>
              <a:t> Tonnenentleerungen)…</a:t>
            </a:r>
          </a:p>
        </p:txBody>
      </p:sp>
      <p:sp>
        <p:nvSpPr>
          <p:cNvPr id="10" name="Text Box 631"/>
          <p:cNvSpPr txBox="1">
            <a:spLocks noChangeArrowheads="1"/>
          </p:cNvSpPr>
          <p:nvPr/>
        </p:nvSpPr>
        <p:spPr bwMode="auto">
          <a:xfrm>
            <a:off x="1864539" y="2177604"/>
            <a:ext cx="243368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/>
              </a:defRPr>
            </a:lvl9pPr>
          </a:lstStyle>
          <a:p>
            <a:r>
              <a:rPr lang="de-DE" sz="1500" dirty="0">
                <a:solidFill>
                  <a:srgbClr val="000000"/>
                </a:solidFill>
                <a:latin typeface="Arial" pitchFamily="34" charset="0"/>
              </a:rPr>
              <a:t>... leben rd. </a:t>
            </a:r>
          </a:p>
          <a:p>
            <a:r>
              <a:rPr lang="de-DE" sz="1500" b="1" dirty="0">
                <a:solidFill>
                  <a:srgbClr val="FC7216"/>
                </a:solidFill>
                <a:latin typeface="Arial" pitchFamily="34" charset="0"/>
              </a:rPr>
              <a:t>3,7 Mio. </a:t>
            </a:r>
            <a:r>
              <a:rPr lang="de-DE" sz="1500" b="1" dirty="0">
                <a:solidFill>
                  <a:srgbClr val="000000"/>
                </a:solidFill>
                <a:latin typeface="Arial" pitchFamily="34" charset="0"/>
              </a:rPr>
              <a:t>Einwohnerinnen</a:t>
            </a:r>
            <a:br>
              <a:rPr lang="de-DE" sz="1500" b="1" dirty="0">
                <a:solidFill>
                  <a:srgbClr val="000000"/>
                </a:solidFill>
                <a:latin typeface="Arial" pitchFamily="34" charset="0"/>
              </a:rPr>
            </a:br>
            <a:r>
              <a:rPr lang="de-DE" sz="1500" b="1" dirty="0">
                <a:solidFill>
                  <a:srgbClr val="000000"/>
                </a:solidFill>
                <a:latin typeface="Arial" pitchFamily="34" charset="0"/>
              </a:rPr>
              <a:t>und Einwohner </a:t>
            </a:r>
            <a:r>
              <a:rPr lang="de-DE" sz="1500" dirty="0">
                <a:solidFill>
                  <a:srgbClr val="000000"/>
                </a:solidFill>
                <a:latin typeface="Arial" pitchFamily="34" charset="0"/>
              </a:rPr>
              <a:t>…</a:t>
            </a:r>
          </a:p>
        </p:txBody>
      </p:sp>
      <p:sp>
        <p:nvSpPr>
          <p:cNvPr id="11" name="Text Box 633"/>
          <p:cNvSpPr txBox="1">
            <a:spLocks noChangeArrowheads="1"/>
          </p:cNvSpPr>
          <p:nvPr/>
        </p:nvSpPr>
        <p:spPr bwMode="auto">
          <a:xfrm>
            <a:off x="7346689" y="2933162"/>
            <a:ext cx="3186431" cy="152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/>
              </a:defRPr>
            </a:lvl9pPr>
          </a:lstStyle>
          <a:p>
            <a:r>
              <a:rPr lang="de-DE" sz="1500" dirty="0">
                <a:solidFill>
                  <a:srgbClr val="000000"/>
                </a:solidFill>
                <a:latin typeface="Arial" pitchFamily="34" charset="0"/>
              </a:rPr>
              <a:t>... produzieren rd. </a:t>
            </a:r>
            <a:r>
              <a:rPr lang="de-DE" sz="1500" b="1" dirty="0">
                <a:solidFill>
                  <a:srgbClr val="FC7216"/>
                </a:solidFill>
                <a:latin typeface="Arial" pitchFamily="34" charset="0"/>
              </a:rPr>
              <a:t>1,3 Mio. </a:t>
            </a:r>
          </a:p>
          <a:p>
            <a:r>
              <a:rPr lang="de-DE" sz="1500" b="1" dirty="0">
                <a:solidFill>
                  <a:srgbClr val="000000"/>
                </a:solidFill>
                <a:latin typeface="Arial" pitchFamily="34" charset="0"/>
              </a:rPr>
              <a:t>Tonnen Siedlungsabfälle </a:t>
            </a:r>
            <a:r>
              <a:rPr lang="de-DE" sz="1500" dirty="0">
                <a:solidFill>
                  <a:srgbClr val="000000"/>
                </a:solidFill>
                <a:latin typeface="Arial" pitchFamily="34" charset="0"/>
              </a:rPr>
              <a:t>pro Jahr</a:t>
            </a:r>
          </a:p>
          <a:p>
            <a:r>
              <a:rPr lang="de-DE" sz="1600" dirty="0">
                <a:latin typeface="Arial" charset="0"/>
              </a:rPr>
              <a:t>(davon 568.000 Mg zur thermischen Verwertung im MHKW Berlin-Ruhleben,</a:t>
            </a:r>
          </a:p>
          <a:p>
            <a:endParaRPr lang="de-DE" sz="15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2" name="Rectangle 634"/>
          <p:cNvSpPr>
            <a:spLocks noChangeArrowheads="1"/>
          </p:cNvSpPr>
          <p:nvPr/>
        </p:nvSpPr>
        <p:spPr bwMode="auto">
          <a:xfrm>
            <a:off x="2786986" y="1485971"/>
            <a:ext cx="6329929" cy="486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de-DE" sz="1600" b="1" dirty="0">
                <a:solidFill>
                  <a:srgbClr val="000000"/>
                </a:solidFill>
                <a:latin typeface="Arial" pitchFamily="34" charset="0"/>
              </a:rPr>
              <a:t>Auf</a:t>
            </a:r>
            <a:r>
              <a:rPr lang="de-DE" sz="16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600" b="1" dirty="0">
                <a:solidFill>
                  <a:srgbClr val="000000"/>
                </a:solidFill>
                <a:latin typeface="Arial" pitchFamily="34" charset="0"/>
              </a:rPr>
              <a:t>einer Fläche von</a:t>
            </a:r>
            <a:r>
              <a:rPr lang="de-DE" sz="16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600" b="1" dirty="0">
                <a:solidFill>
                  <a:srgbClr val="000000"/>
                </a:solidFill>
                <a:latin typeface="Arial" pitchFamily="34" charset="0"/>
              </a:rPr>
              <a:t>892 km²</a:t>
            </a:r>
            <a:br>
              <a:rPr lang="de-DE" sz="1600" b="1" dirty="0">
                <a:solidFill>
                  <a:srgbClr val="000000"/>
                </a:solidFill>
                <a:latin typeface="Arial" pitchFamily="34" charset="0"/>
              </a:rPr>
            </a:br>
            <a:r>
              <a:rPr lang="de-DE" sz="1600" dirty="0">
                <a:solidFill>
                  <a:srgbClr val="000000"/>
                </a:solidFill>
                <a:latin typeface="Arial" pitchFamily="34" charset="0"/>
              </a:rPr>
              <a:t>(mehr als München, Frankfurt und Stuttgart zusammen)…</a:t>
            </a:r>
          </a:p>
        </p:txBody>
      </p:sp>
      <p:sp>
        <p:nvSpPr>
          <p:cNvPr id="13" name="Text Box 635"/>
          <p:cNvSpPr txBox="1">
            <a:spLocks noChangeArrowheads="1"/>
          </p:cNvSpPr>
          <p:nvPr/>
        </p:nvSpPr>
        <p:spPr bwMode="auto">
          <a:xfrm>
            <a:off x="1792055" y="4383415"/>
            <a:ext cx="1989909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/>
              </a:defRPr>
            </a:lvl9pPr>
          </a:lstStyle>
          <a:p>
            <a:r>
              <a:rPr lang="de-DE" sz="1500" dirty="0">
                <a:solidFill>
                  <a:srgbClr val="000000"/>
                </a:solidFill>
                <a:latin typeface="Arial" pitchFamily="34" charset="0"/>
              </a:rPr>
              <a:t>... und rd. </a:t>
            </a:r>
            <a:r>
              <a:rPr lang="de-DE" sz="1500" b="1" dirty="0">
                <a:solidFill>
                  <a:srgbClr val="FC7216"/>
                </a:solidFill>
                <a:latin typeface="Arial" pitchFamily="34" charset="0"/>
              </a:rPr>
              <a:t>102.000</a:t>
            </a:r>
            <a:r>
              <a:rPr lang="de-DE" sz="15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5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Hunde </a:t>
            </a:r>
            <a:r>
              <a:rPr lang="de-DE" sz="15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(gemeldet) </a:t>
            </a:r>
            <a:r>
              <a:rPr lang="de-DE" sz="1500" dirty="0">
                <a:solidFill>
                  <a:srgbClr val="000000"/>
                </a:solidFill>
                <a:latin typeface="Arial" pitchFamily="34" charset="0"/>
              </a:rPr>
              <a:t>…</a:t>
            </a:r>
          </a:p>
        </p:txBody>
      </p:sp>
      <p:sp>
        <p:nvSpPr>
          <p:cNvPr id="14" name="Rectangle 636"/>
          <p:cNvSpPr>
            <a:spLocks noChangeArrowheads="1"/>
          </p:cNvSpPr>
          <p:nvPr/>
        </p:nvSpPr>
        <p:spPr bwMode="auto">
          <a:xfrm>
            <a:off x="7903409" y="4653677"/>
            <a:ext cx="2590800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de-DE" sz="1500" dirty="0">
                <a:solidFill>
                  <a:srgbClr val="000000"/>
                </a:solidFill>
                <a:latin typeface="Arial" pitchFamily="34" charset="0"/>
              </a:rPr>
              <a:t>...  gehen und fahren auf rd. </a:t>
            </a:r>
            <a:r>
              <a:rPr lang="de-DE" sz="1500" b="1" dirty="0">
                <a:solidFill>
                  <a:srgbClr val="FC7216"/>
                </a:solidFill>
                <a:latin typeface="Arial" pitchFamily="34" charset="0"/>
              </a:rPr>
              <a:t>133 km² </a:t>
            </a:r>
            <a:r>
              <a:rPr lang="de-DE" sz="1500" b="1" dirty="0">
                <a:solidFill>
                  <a:srgbClr val="000000"/>
                </a:solidFill>
                <a:latin typeface="Arial" pitchFamily="34" charset="0"/>
              </a:rPr>
              <a:t>Verkehrsfläche</a:t>
            </a:r>
            <a:r>
              <a:rPr lang="de-DE" sz="1500" dirty="0">
                <a:solidFill>
                  <a:srgbClr val="000000"/>
                </a:solidFill>
                <a:latin typeface="Arial" pitchFamily="34" charset="0"/>
              </a:rPr>
              <a:t> (z.B. Straßen, Flugplätze) ...</a:t>
            </a:r>
          </a:p>
        </p:txBody>
      </p:sp>
      <p:sp>
        <p:nvSpPr>
          <p:cNvPr id="15" name="Text Box 637"/>
          <p:cNvSpPr txBox="1">
            <a:spLocks noChangeArrowheads="1"/>
          </p:cNvSpPr>
          <p:nvPr/>
        </p:nvSpPr>
        <p:spPr bwMode="auto">
          <a:xfrm>
            <a:off x="6615836" y="2157416"/>
            <a:ext cx="3484927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/>
              </a:defRPr>
            </a:lvl9pPr>
          </a:lstStyle>
          <a:p>
            <a:r>
              <a:rPr lang="de-DE" sz="1500" dirty="0">
                <a:solidFill>
                  <a:srgbClr val="000000"/>
                </a:solidFill>
                <a:latin typeface="Arial" pitchFamily="34" charset="0"/>
              </a:rPr>
              <a:t>... und verursachen pro Jahr rd. </a:t>
            </a:r>
            <a:r>
              <a:rPr lang="de-DE" sz="1500" b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500" b="1" dirty="0">
                <a:solidFill>
                  <a:srgbClr val="FC7216"/>
                </a:solidFill>
                <a:latin typeface="Arial" pitchFamily="34" charset="0"/>
              </a:rPr>
              <a:t>42.000</a:t>
            </a:r>
            <a:r>
              <a:rPr lang="de-DE" sz="1500" b="1" dirty="0">
                <a:solidFill>
                  <a:srgbClr val="000000"/>
                </a:solidFill>
                <a:latin typeface="Arial" pitchFamily="34" charset="0"/>
              </a:rPr>
              <a:t> Tonnen Straßenkehricht</a:t>
            </a:r>
            <a:r>
              <a:rPr lang="de-DE" sz="1500" dirty="0">
                <a:solidFill>
                  <a:srgbClr val="000000"/>
                </a:solidFill>
                <a:latin typeface="Arial" pitchFamily="34" charset="0"/>
              </a:rPr>
              <a:t> ...,</a:t>
            </a:r>
          </a:p>
        </p:txBody>
      </p:sp>
      <p:sp>
        <p:nvSpPr>
          <p:cNvPr id="16" name="Text Box 638"/>
          <p:cNvSpPr txBox="1">
            <a:spLocks noChangeArrowheads="1"/>
          </p:cNvSpPr>
          <p:nvPr/>
        </p:nvSpPr>
        <p:spPr bwMode="auto">
          <a:xfrm>
            <a:off x="6298767" y="5604483"/>
            <a:ext cx="3043238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/>
              </a:defRPr>
            </a:lvl9pPr>
          </a:lstStyle>
          <a:p>
            <a:pPr algn="ctr"/>
            <a:r>
              <a:rPr lang="de-DE" sz="1500" dirty="0">
                <a:solidFill>
                  <a:srgbClr val="000000"/>
                </a:solidFill>
                <a:latin typeface="Arial" pitchFamily="34" charset="0"/>
              </a:rPr>
              <a:t>... „unter“ rd. </a:t>
            </a:r>
            <a:r>
              <a:rPr lang="de-DE" sz="1500" b="1" dirty="0">
                <a:solidFill>
                  <a:srgbClr val="FC7216"/>
                </a:solidFill>
                <a:latin typeface="Arial" pitchFamily="34" charset="0"/>
              </a:rPr>
              <a:t>431.000</a:t>
            </a:r>
            <a:r>
              <a:rPr lang="de-DE" sz="1500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500" b="1" dirty="0">
                <a:solidFill>
                  <a:srgbClr val="000000"/>
                </a:solidFill>
                <a:latin typeface="Arial" pitchFamily="34" charset="0"/>
              </a:rPr>
              <a:t>Bäumen</a:t>
            </a:r>
            <a:br>
              <a:rPr lang="de-DE" sz="1500" b="1" dirty="0">
                <a:solidFill>
                  <a:srgbClr val="000000"/>
                </a:solidFill>
                <a:latin typeface="Arial" pitchFamily="34" charset="0"/>
              </a:rPr>
            </a:br>
            <a:r>
              <a:rPr lang="de-DE" sz="1500" dirty="0">
                <a:solidFill>
                  <a:srgbClr val="000000"/>
                </a:solidFill>
                <a:latin typeface="Arial" pitchFamily="34" charset="0"/>
              </a:rPr>
              <a:t>(35.000 Tonnen Laub) …</a:t>
            </a:r>
          </a:p>
        </p:txBody>
      </p:sp>
      <p:sp>
        <p:nvSpPr>
          <p:cNvPr id="17" name="Text Box 635"/>
          <p:cNvSpPr txBox="1">
            <a:spLocks noChangeArrowheads="1"/>
          </p:cNvSpPr>
          <p:nvPr/>
        </p:nvSpPr>
        <p:spPr bwMode="auto">
          <a:xfrm>
            <a:off x="1790645" y="5374820"/>
            <a:ext cx="441899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/>
              </a:defRPr>
            </a:lvl9pPr>
          </a:lstStyle>
          <a:p>
            <a:r>
              <a:rPr lang="de-DE" sz="1500" dirty="0">
                <a:solidFill>
                  <a:srgbClr val="000000"/>
                </a:solidFill>
                <a:latin typeface="Arial" pitchFamily="34" charset="0"/>
              </a:rPr>
              <a:t>...  bei einer zunehmenden Zahl an </a:t>
            </a:r>
            <a:r>
              <a:rPr lang="de-DE" sz="1500" b="1" dirty="0">
                <a:solidFill>
                  <a:srgbClr val="000000"/>
                </a:solidFill>
                <a:latin typeface="Arial" pitchFamily="34" charset="0"/>
              </a:rPr>
              <a:t>Touristen</a:t>
            </a:r>
            <a:br>
              <a:rPr lang="de-DE" sz="1500" b="1" dirty="0">
                <a:solidFill>
                  <a:srgbClr val="000000"/>
                </a:solidFill>
                <a:latin typeface="Arial" pitchFamily="34" charset="0"/>
              </a:rPr>
            </a:br>
            <a:r>
              <a:rPr lang="de-DE" sz="1500" b="1" dirty="0">
                <a:solidFill>
                  <a:srgbClr val="000000"/>
                </a:solidFill>
                <a:latin typeface="Arial" pitchFamily="34" charset="0"/>
              </a:rPr>
              <a:t>(rd. </a:t>
            </a:r>
            <a:r>
              <a:rPr lang="de-DE" sz="1500" b="1" dirty="0">
                <a:solidFill>
                  <a:srgbClr val="FC7216"/>
                </a:solidFill>
                <a:latin typeface="Arial" pitchFamily="34" charset="0"/>
              </a:rPr>
              <a:t>34 Mio. </a:t>
            </a:r>
            <a:r>
              <a:rPr lang="de-DE" sz="1500" b="1" dirty="0">
                <a:solidFill>
                  <a:srgbClr val="000000"/>
                </a:solidFill>
                <a:latin typeface="Arial" pitchFamily="34" charset="0"/>
              </a:rPr>
              <a:t>Übernachtungen und rd. </a:t>
            </a:r>
            <a:r>
              <a:rPr lang="de-DE" sz="1500" b="1" dirty="0">
                <a:solidFill>
                  <a:srgbClr val="FC7216"/>
                </a:solidFill>
                <a:latin typeface="Arial" pitchFamily="34" charset="0"/>
              </a:rPr>
              <a:t>14 Mio. </a:t>
            </a:r>
            <a:r>
              <a:rPr lang="de-DE" sz="1500" b="1" dirty="0">
                <a:solidFill>
                  <a:srgbClr val="000000"/>
                </a:solidFill>
                <a:latin typeface="Arial" pitchFamily="34" charset="0"/>
              </a:rPr>
              <a:t>Gästen </a:t>
            </a:r>
            <a:r>
              <a:rPr lang="de-DE" sz="1500" dirty="0">
                <a:solidFill>
                  <a:srgbClr val="000000"/>
                </a:solidFill>
                <a:latin typeface="Arial" pitchFamily="34" charset="0"/>
              </a:rPr>
              <a:t>pro Jahr</a:t>
            </a:r>
            <a:r>
              <a:rPr lang="de-DE" sz="1500" b="1" dirty="0">
                <a:solidFill>
                  <a:srgbClr val="000000"/>
                </a:solidFill>
                <a:latin typeface="Arial" pitchFamily="34" charset="0"/>
              </a:rPr>
              <a:t>)</a:t>
            </a:r>
            <a:endParaRPr lang="de-DE" sz="15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325982" y="3683791"/>
            <a:ext cx="1054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Berlin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421829" y="1497330"/>
            <a:ext cx="1380245" cy="20574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de-DE" sz="1600" dirty="0"/>
              <a:t>Stand 2019</a:t>
            </a:r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Biologische Abfallbehandlung (VAV) | 23.08.2021 | Fachverband Biogas e.V.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268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Werbung für „Mehr Bioabfall in die Biotonne“</a:t>
            </a: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8F7A-FB99-4F8F-966D-CE407EBD00B3}" type="slidenum">
              <a:rPr lang="de-DE" smtClean="0"/>
              <a:t>20</a:t>
            </a:fld>
            <a:endParaRPr lang="de-DE" dirty="0"/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Biologische Abfallbehandlung (VAV) | 23.08.2021 | Fachverband Biogas e.V.</a:t>
            </a:r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937" y="1508346"/>
            <a:ext cx="6547666" cy="49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82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Inhaltsplatzhalter 6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lvl="2"/>
                <a:r>
                  <a:rPr lang="de-DE" b="0" dirty="0"/>
                  <a:t>Input:					75.000 Mg/a Bioabfälle aus Haushaltungen</a:t>
                </a:r>
              </a:p>
              <a:p>
                <a:pPr lvl="2"/>
                <a:r>
                  <a:rPr lang="de-DE" dirty="0"/>
                  <a:t>Fläche:				2,7 ha</a:t>
                </a:r>
              </a:p>
              <a:p>
                <a:pPr lvl="2"/>
                <a:r>
                  <a:rPr lang="de-DE" dirty="0" err="1"/>
                  <a:t>Mitarbeiter:innen</a:t>
                </a:r>
                <a:r>
                  <a:rPr lang="de-DE" dirty="0"/>
                  <a:t>:			15</a:t>
                </a:r>
              </a:p>
              <a:p>
                <a:pPr lvl="2"/>
                <a:r>
                  <a:rPr lang="de-DE" b="0" dirty="0"/>
                  <a:t>Abluft zur Desodorierung:		40.000 m</a:t>
                </a:r>
                <a:r>
                  <a:rPr lang="de-DE" b="1" baseline="30000" dirty="0"/>
                  <a:t>3</a:t>
                </a:r>
                <a:r>
                  <a:rPr lang="de-DE" b="0" dirty="0"/>
                  <a:t>/h		</a:t>
                </a:r>
              </a:p>
              <a:p>
                <a:pPr lvl="2"/>
                <a:r>
                  <a:rPr lang="de-DE" dirty="0"/>
                  <a:t>Rohbiogasproduktion:			104 m</a:t>
                </a:r>
                <a:r>
                  <a:rPr lang="de-DE" b="1" baseline="30000" dirty="0"/>
                  <a:t>3</a:t>
                </a:r>
                <a:r>
                  <a:rPr lang="de-DE" dirty="0"/>
                  <a:t>/Mg Input mit </a:t>
                </a:r>
                <a14:m>
                  <m:oMath xmlns:m="http://schemas.openxmlformats.org/officeDocument/2006/math">
                    <m:r>
                      <a:rPr lang="de-DE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de-DE" b="1" i="1" dirty="0"/>
                  <a:t> </a:t>
                </a:r>
                <a:r>
                  <a:rPr lang="de-DE" dirty="0"/>
                  <a:t>56% CH</a:t>
                </a:r>
                <a:r>
                  <a:rPr lang="de-DE" b="1" baseline="-25000" dirty="0"/>
                  <a:t>4</a:t>
                </a:r>
              </a:p>
              <a:p>
                <a:pPr lvl="2"/>
                <a:r>
                  <a:rPr lang="de-DE" dirty="0"/>
                  <a:t>Rohbiogas-Jahresproduktion:		~ 6 Mio. m</a:t>
                </a:r>
                <a:r>
                  <a:rPr lang="de-DE" b="1" baseline="30000" dirty="0"/>
                  <a:t>3</a:t>
                </a:r>
                <a:endParaRPr lang="de-DE" dirty="0"/>
              </a:p>
              <a:p>
                <a:pPr lvl="2"/>
                <a:r>
                  <a:rPr lang="de-DE" dirty="0"/>
                  <a:t>Biomethan-Produktion:			~ 3 Mio. m</a:t>
                </a:r>
                <a:r>
                  <a:rPr lang="de-DE" b="1" baseline="30000" dirty="0"/>
                  <a:t>3</a:t>
                </a:r>
                <a:endParaRPr lang="de-DE" dirty="0"/>
              </a:p>
              <a:p>
                <a:pPr lvl="2"/>
                <a:r>
                  <a:rPr lang="de-DE" dirty="0"/>
                  <a:t>Netto-Energieproduktion:			~ 33 Mio. kWh</a:t>
                </a:r>
              </a:p>
              <a:p>
                <a:pPr lvl="2"/>
                <a:r>
                  <a:rPr lang="de-DE" dirty="0"/>
                  <a:t>Dieselsubstitution:			~ 2,5 Mio. Liter </a:t>
                </a:r>
              </a:p>
              <a:p>
                <a:pPr lvl="2"/>
                <a:r>
                  <a:rPr lang="de-DE" dirty="0"/>
                  <a:t>CO</a:t>
                </a:r>
                <a:r>
                  <a:rPr lang="de-DE" b="1" baseline="-25000" dirty="0"/>
                  <a:t>2</a:t>
                </a:r>
                <a:r>
                  <a:rPr lang="de-DE" dirty="0"/>
                  <a:t>-Minderung:				~ 13.800 t CO</a:t>
                </a:r>
                <a:r>
                  <a:rPr lang="de-DE" b="1" baseline="-25000" dirty="0"/>
                  <a:t>2 </a:t>
                </a:r>
                <a:r>
                  <a:rPr lang="de-DE" dirty="0"/>
                  <a:t>aus Dieselsubstitution und stofflicher Verwertung</a:t>
                </a:r>
              </a:p>
              <a:p>
                <a:pPr marL="0" lvl="2" indent="0">
                  <a:buNone/>
                </a:pPr>
                <a:r>
                  <a:rPr lang="de-DE" dirty="0"/>
                  <a:t>					oder  185 kg CO</a:t>
                </a:r>
                <a:r>
                  <a:rPr lang="de-DE" b="1" baseline="-25000" dirty="0"/>
                  <a:t>2</a:t>
                </a:r>
                <a:r>
                  <a:rPr lang="de-DE" dirty="0"/>
                  <a:t>/Mg Input</a:t>
                </a:r>
              </a:p>
              <a:p>
                <a:pPr lvl="2"/>
                <a:r>
                  <a:rPr lang="de-DE" dirty="0"/>
                  <a:t>Output feste </a:t>
                </a:r>
                <a:r>
                  <a:rPr lang="de-DE" dirty="0" err="1"/>
                  <a:t>aerobisierte</a:t>
                </a:r>
                <a:r>
                  <a:rPr lang="de-DE" dirty="0"/>
                  <a:t> </a:t>
                </a:r>
                <a:r>
                  <a:rPr lang="de-DE" dirty="0" err="1"/>
                  <a:t>Gärreste</a:t>
                </a:r>
                <a:r>
                  <a:rPr lang="de-DE" dirty="0"/>
                  <a:t>:	22.300 Mg/a</a:t>
                </a:r>
              </a:p>
              <a:p>
                <a:pPr lvl="2"/>
                <a:r>
                  <a:rPr lang="de-DE" dirty="0"/>
                  <a:t>Output flüssige </a:t>
                </a:r>
                <a:r>
                  <a:rPr lang="de-DE" dirty="0" err="1"/>
                  <a:t>Gärreste</a:t>
                </a:r>
                <a:r>
                  <a:rPr lang="de-DE" dirty="0"/>
                  <a:t>:			41.000 Mg/a</a:t>
                </a:r>
              </a:p>
              <a:p>
                <a:pPr lvl="2"/>
                <a:endParaRPr lang="de-DE" b="0" dirty="0"/>
              </a:p>
            </p:txBody>
          </p:sp>
        </mc:Choice>
        <mc:Fallback xmlns="">
          <p:sp>
            <p:nvSpPr>
              <p:cNvPr id="7" name="Inhaltsplatzhalt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30" t="-161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Biologische Abfallbehandlung (VAV) | 23.08.2021 | Fachverband Biogas e.V.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8F7A-FB99-4F8F-966D-CE407EBD00B3}" type="slidenum">
              <a:rPr lang="de-DE" smtClean="0"/>
              <a:t>21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Kerndaten 2020</a:t>
            </a:r>
          </a:p>
        </p:txBody>
      </p:sp>
    </p:spTree>
    <p:extLst>
      <p:ext uri="{BB962C8B-B14F-4D97-AF65-F5344CB8AC3E}">
        <p14:creationId xmlns:p14="http://schemas.microsoft.com/office/powerpoint/2010/main" val="14293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90F9D8E-FE9D-4AFA-9721-A8C2D0DA2F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Gemeinsam für Berlin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617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lvl="0" fontAlgn="base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D7217"/>
              </a:buClr>
            </a:pPr>
            <a:r>
              <a:rPr lang="de-DE" sz="1600" b="0" dirty="0">
                <a:latin typeface="Arial" charset="0"/>
              </a:rPr>
              <a:t>Ca. 1.680 Beschäftigte, rd. 440 Fahrzeuge</a:t>
            </a:r>
            <a:endParaRPr lang="de-DE" sz="1600" b="0" kern="0" dirty="0"/>
          </a:p>
          <a:p>
            <a:pPr marL="265113" lvl="0" indent="-265113" fontAlgn="base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D7217"/>
              </a:buClr>
              <a:buFont typeface="Wingdings" pitchFamily="2" charset="2"/>
              <a:buChar char="§"/>
            </a:pPr>
            <a:endParaRPr lang="de-DE" sz="1600" kern="0" dirty="0">
              <a:solidFill>
                <a:srgbClr val="000000"/>
              </a:solidFill>
            </a:endParaRPr>
          </a:p>
          <a:p>
            <a:pPr marL="265113" lvl="0" indent="-265113" fontAlgn="base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D7217"/>
              </a:buClr>
              <a:buFont typeface="Wingdings" pitchFamily="2" charset="2"/>
              <a:buChar char="§"/>
            </a:pPr>
            <a:r>
              <a:rPr lang="de-DE" sz="1600" b="0" kern="0" dirty="0">
                <a:solidFill>
                  <a:srgbClr val="000000"/>
                </a:solidFill>
              </a:rPr>
              <a:t>Haus- und Geschäftsmüll</a:t>
            </a:r>
            <a:br>
              <a:rPr lang="de-DE" sz="1600" b="0" kern="0" dirty="0">
                <a:solidFill>
                  <a:srgbClr val="000000"/>
                </a:solidFill>
              </a:rPr>
            </a:br>
            <a:r>
              <a:rPr lang="de-DE" sz="1200" b="0" kern="0" dirty="0">
                <a:solidFill>
                  <a:srgbClr val="000000"/>
                </a:solidFill>
              </a:rPr>
              <a:t>rd. 19,5 Mio. Entleerungen, rd. 369.000 Behälter</a:t>
            </a:r>
          </a:p>
          <a:p>
            <a:pPr marL="265113" lvl="0" indent="-265113" fontAlgn="base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D7217"/>
              </a:buClr>
              <a:buFont typeface="Wingdings" pitchFamily="2" charset="2"/>
              <a:buChar char="§"/>
            </a:pPr>
            <a:r>
              <a:rPr lang="de-DE" sz="1600" b="0" kern="0" dirty="0">
                <a:solidFill>
                  <a:srgbClr val="000000"/>
                </a:solidFill>
              </a:rPr>
              <a:t>Wertstoffe</a:t>
            </a:r>
            <a:br>
              <a:rPr lang="de-DE" sz="1600" b="0" kern="0" dirty="0">
                <a:solidFill>
                  <a:srgbClr val="000000"/>
                </a:solidFill>
              </a:rPr>
            </a:br>
            <a:r>
              <a:rPr lang="de-DE" sz="1200" b="0" kern="0" dirty="0">
                <a:solidFill>
                  <a:srgbClr val="000000"/>
                </a:solidFill>
              </a:rPr>
              <a:t>rd. 1,0 Mio. Entleerungen, rd. 28.800 Behälter</a:t>
            </a:r>
          </a:p>
          <a:p>
            <a:pPr marL="265113" lvl="0" indent="-265113" fontAlgn="base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D7217"/>
              </a:buClr>
              <a:buFont typeface="Wingdings" pitchFamily="2" charset="2"/>
              <a:buChar char="§"/>
            </a:pPr>
            <a:r>
              <a:rPr lang="de-DE" sz="1600" b="0" kern="0" dirty="0">
                <a:solidFill>
                  <a:srgbClr val="000000"/>
                </a:solidFill>
              </a:rPr>
              <a:t>Bioabfälle inkl. Laub- und Gartentonne</a:t>
            </a:r>
            <a:br>
              <a:rPr lang="de-DE" sz="1600" b="0" kern="0" dirty="0">
                <a:solidFill>
                  <a:srgbClr val="000000"/>
                </a:solidFill>
              </a:rPr>
            </a:br>
            <a:r>
              <a:rPr lang="de-DE" sz="1200" b="0" kern="0" dirty="0">
                <a:solidFill>
                  <a:srgbClr val="000000"/>
                </a:solidFill>
              </a:rPr>
              <a:t>rd. 5,5 Mio. Entleerungen, rd. 169.400 Behälter</a:t>
            </a:r>
          </a:p>
          <a:p>
            <a:pPr marL="265113" lvl="0" indent="-265113" fontAlgn="base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D7217"/>
              </a:buClr>
              <a:buFont typeface="Wingdings" pitchFamily="2" charset="2"/>
              <a:buChar char="§"/>
            </a:pPr>
            <a:r>
              <a:rPr lang="de-DE" sz="1600" b="0" kern="0" dirty="0">
                <a:solidFill>
                  <a:srgbClr val="000000"/>
                </a:solidFill>
              </a:rPr>
              <a:t>Sperrmüll-Service</a:t>
            </a:r>
            <a:br>
              <a:rPr lang="de-DE" sz="1600" b="0" kern="0" dirty="0">
                <a:solidFill>
                  <a:srgbClr val="000000"/>
                </a:solidFill>
              </a:rPr>
            </a:br>
            <a:r>
              <a:rPr lang="de-DE" sz="1200" b="0" kern="0" dirty="0">
                <a:solidFill>
                  <a:srgbClr val="000000"/>
                </a:solidFill>
              </a:rPr>
              <a:t>rd. 15.400 Mg </a:t>
            </a:r>
          </a:p>
          <a:p>
            <a:pPr marL="265113" lvl="0" indent="-265113" fontAlgn="base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D7217"/>
              </a:buClr>
              <a:buFont typeface="Wingdings" pitchFamily="2" charset="2"/>
              <a:buChar char="§"/>
            </a:pPr>
            <a:r>
              <a:rPr lang="de-DE" sz="1600" b="0" kern="0" dirty="0">
                <a:solidFill>
                  <a:srgbClr val="000000"/>
                </a:solidFill>
              </a:rPr>
              <a:t>Sperrmüll Recyclinghöfe</a:t>
            </a:r>
            <a:br>
              <a:rPr lang="de-DE" sz="1600" b="0" kern="0" dirty="0">
                <a:solidFill>
                  <a:srgbClr val="000000"/>
                </a:solidFill>
              </a:rPr>
            </a:br>
            <a:r>
              <a:rPr lang="de-DE" sz="1200" b="0" kern="0" dirty="0">
                <a:solidFill>
                  <a:srgbClr val="000000"/>
                </a:solidFill>
              </a:rPr>
              <a:t>rd. 39.200 Mg</a:t>
            </a:r>
          </a:p>
          <a:p>
            <a:pPr marL="265113" lvl="0" indent="-265113" fontAlgn="base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D7217"/>
              </a:buClr>
              <a:buFont typeface="Wingdings" pitchFamily="2" charset="2"/>
              <a:buChar char="§"/>
            </a:pPr>
            <a:r>
              <a:rPr lang="de-DE" sz="1600" b="0" kern="0" dirty="0">
                <a:solidFill>
                  <a:srgbClr val="000000"/>
                </a:solidFill>
              </a:rPr>
              <a:t>Weihnachtsbäume</a:t>
            </a:r>
            <a:br>
              <a:rPr lang="de-DE" sz="1600" b="0" kern="0" dirty="0">
                <a:solidFill>
                  <a:srgbClr val="000000"/>
                </a:solidFill>
              </a:rPr>
            </a:br>
            <a:r>
              <a:rPr lang="de-DE" sz="1200" b="0" kern="0" dirty="0">
                <a:solidFill>
                  <a:srgbClr val="000000"/>
                </a:solidFill>
              </a:rPr>
              <a:t>350.000 Stück</a:t>
            </a:r>
          </a:p>
          <a:p>
            <a:pPr marL="265113" lvl="0" indent="-265113" fontAlgn="base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FD7217"/>
              </a:buClr>
              <a:buFont typeface="Wingdings" pitchFamily="2" charset="2"/>
              <a:buChar char="§"/>
            </a:pPr>
            <a:r>
              <a:rPr lang="de-DE" sz="1600" b="0" kern="0" dirty="0">
                <a:solidFill>
                  <a:srgbClr val="000000"/>
                </a:solidFill>
              </a:rPr>
              <a:t>14 Recyclinghöfe</a:t>
            </a:r>
            <a:br>
              <a:rPr lang="de-DE" sz="1600" b="0" kern="0" dirty="0">
                <a:solidFill>
                  <a:srgbClr val="000000"/>
                </a:solidFill>
              </a:rPr>
            </a:br>
            <a:r>
              <a:rPr lang="de-DE" sz="1200" b="0" kern="0" dirty="0">
                <a:solidFill>
                  <a:srgbClr val="000000"/>
                </a:solidFill>
              </a:rPr>
              <a:t>Annahme von Wertstoffen und Schadstoffen</a:t>
            </a:r>
          </a:p>
          <a:p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Biologische Abfallbehandlung (VAV) | 23.08.2021 | Fachverband Biogas e.V.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8F7A-FB99-4F8F-966D-CE407EBD00B3}" type="slidenum">
              <a:rPr lang="de-DE" smtClean="0"/>
              <a:t>3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Flächendeckende Sicherung der Abfallentsorgung für alle Berliner Haushalte - Leistungsdaten Müllabfuhr</a:t>
            </a:r>
            <a:br>
              <a:rPr lang="de-DE" dirty="0"/>
            </a:br>
            <a:endParaRPr lang="de-DE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0195" y="1519402"/>
            <a:ext cx="2719680" cy="488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65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Biologische Abfallbehandlung (VAV) | 23.08.2021 | Fachverband Biogas e.V.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8F7A-FB99-4F8F-966D-CE407EBD00B3}" type="slidenum">
              <a:rPr lang="de-DE" smtClean="0"/>
              <a:t>4</a:t>
            </a:fld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 BSR betreibt 9 Abfallbehandlungsanlagen,</a:t>
            </a:r>
            <a:br>
              <a:rPr lang="de-DE" dirty="0"/>
            </a:br>
            <a:r>
              <a:rPr lang="de-DE" dirty="0"/>
              <a:t>3 Deponien + 38 Altablagerungen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994002" y="5710462"/>
            <a:ext cx="365794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Abkürzungen: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MHKW: Müllheizkraftwerk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MPS: Mechanisch-Physikalische-Stabilisierung</a:t>
            </a:r>
          </a:p>
        </p:txBody>
      </p:sp>
      <p:pic>
        <p:nvPicPr>
          <p:cNvPr id="11" name="Picture 2" descr="Berlinkarte-farbe_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lum bright="3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845" y="1303338"/>
            <a:ext cx="7340600" cy="511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4931608" y="4848225"/>
            <a:ext cx="25098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7105" tIns="0" rIns="17105" bIns="0">
            <a:spAutoFit/>
          </a:bodyPr>
          <a:lstStyle>
            <a:lvl1pPr defTabSz="715963">
              <a:defRPr sz="2000">
                <a:solidFill>
                  <a:schemeClr val="tx1"/>
                </a:solidFill>
                <a:latin typeface="Times" pitchFamily="1" charset="0"/>
              </a:defRPr>
            </a:lvl1pPr>
            <a:lvl2pPr marL="742950" indent="-285750" defTabSz="715963">
              <a:defRPr sz="2000">
                <a:solidFill>
                  <a:schemeClr val="tx1"/>
                </a:solidFill>
                <a:latin typeface="Times" pitchFamily="1" charset="0"/>
              </a:defRPr>
            </a:lvl2pPr>
            <a:lvl3pPr marL="11430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3pPr>
            <a:lvl4pPr marL="16002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4pPr>
            <a:lvl5pPr marL="20574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900">
                <a:solidFill>
                  <a:srgbClr val="000000"/>
                </a:solidFill>
                <a:latin typeface="Arial" charset="0"/>
              </a:rPr>
              <a:t>Umladestation Süd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900">
                <a:solidFill>
                  <a:srgbClr val="000000"/>
                </a:solidFill>
                <a:latin typeface="Arial" charset="0"/>
              </a:rPr>
              <a:t>Aufbereitungsanlage für Altholz und Sperrmüll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4899858" y="2090738"/>
            <a:ext cx="866775" cy="22701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991" tIns="43750" rIns="85991" bIns="43750">
            <a:spAutoFit/>
          </a:bodyPr>
          <a:lstStyle>
            <a:lvl1pPr defTabSz="715963">
              <a:defRPr sz="2000">
                <a:solidFill>
                  <a:schemeClr val="tx1"/>
                </a:solidFill>
                <a:latin typeface="Times" pitchFamily="1" charset="0"/>
              </a:defRPr>
            </a:lvl1pPr>
            <a:lvl2pPr marL="742950" indent="-285750" defTabSz="715963">
              <a:defRPr sz="2000">
                <a:solidFill>
                  <a:schemeClr val="tx1"/>
                </a:solidFill>
                <a:latin typeface="Times" pitchFamily="1" charset="0"/>
              </a:defRPr>
            </a:lvl2pPr>
            <a:lvl3pPr marL="11430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3pPr>
            <a:lvl4pPr marL="16002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4pPr>
            <a:lvl5pPr marL="20574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9pPr>
          </a:lstStyle>
          <a:p>
            <a:pPr marL="0" marR="0" lvl="0" indent="0" defTabSz="715963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MPS Pankow</a:t>
            </a:r>
          </a:p>
        </p:txBody>
      </p:sp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4125158" y="2736850"/>
            <a:ext cx="1193171" cy="365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991" tIns="43750" rIns="85991" bIns="43750">
            <a:spAutoFit/>
          </a:bodyPr>
          <a:lstStyle>
            <a:lvl1pPr defTabSz="715963">
              <a:defRPr sz="2000">
                <a:solidFill>
                  <a:schemeClr val="tx1"/>
                </a:solidFill>
                <a:latin typeface="Times" pitchFamily="1" charset="0"/>
              </a:defRPr>
            </a:lvl1pPr>
            <a:lvl2pPr marL="742950" indent="-285750" defTabSz="715963">
              <a:defRPr sz="2000">
                <a:solidFill>
                  <a:schemeClr val="tx1"/>
                </a:solidFill>
                <a:latin typeface="Times" pitchFamily="1" charset="0"/>
              </a:defRPr>
            </a:lvl2pPr>
            <a:lvl3pPr marL="11430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3pPr>
            <a:lvl4pPr marL="16002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4pPr>
            <a:lvl5pPr marL="20574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900" dirty="0">
                <a:solidFill>
                  <a:srgbClr val="000000"/>
                </a:solidFill>
                <a:latin typeface="Arial" charset="0"/>
              </a:rPr>
              <a:t>MPS Reinickendorf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900" dirty="0">
                <a:solidFill>
                  <a:srgbClr val="000000"/>
                </a:solidFill>
                <a:latin typeface="Arial" charset="0"/>
              </a:rPr>
              <a:t>(MPS GmbH)</a:t>
            </a: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2406013" y="3681413"/>
            <a:ext cx="671041" cy="50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991" tIns="43750" rIns="85991" bIns="43750">
            <a:spAutoFit/>
          </a:bodyPr>
          <a:lstStyle>
            <a:lvl1pPr defTabSz="715963">
              <a:defRPr sz="2000">
                <a:solidFill>
                  <a:schemeClr val="tx1"/>
                </a:solidFill>
                <a:latin typeface="Times" pitchFamily="1" charset="0"/>
              </a:defRPr>
            </a:lvl1pPr>
            <a:lvl2pPr marL="742950" indent="-285750" defTabSz="715963">
              <a:defRPr sz="2000">
                <a:solidFill>
                  <a:schemeClr val="tx1"/>
                </a:solidFill>
                <a:latin typeface="Times" pitchFamily="1" charset="0"/>
              </a:defRPr>
            </a:lvl2pPr>
            <a:lvl3pPr marL="11430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3pPr>
            <a:lvl4pPr marL="16002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4pPr>
            <a:lvl5pPr marL="20574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900" dirty="0">
                <a:solidFill>
                  <a:srgbClr val="000000"/>
                </a:solidFill>
                <a:latin typeface="Arial" charset="0"/>
              </a:rPr>
              <a:t>Biogas-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900" dirty="0" err="1">
                <a:solidFill>
                  <a:srgbClr val="000000"/>
                </a:solidFill>
                <a:latin typeface="Arial" charset="0"/>
              </a:rPr>
              <a:t>anlage</a:t>
            </a:r>
            <a:r>
              <a:rPr lang="de-DE" altLang="de-DE" sz="900" dirty="0">
                <a:solidFill>
                  <a:srgbClr val="000000"/>
                </a:solidFill>
                <a:latin typeface="Arial" charset="0"/>
              </a:rPr>
              <a:t> Ruhleben</a:t>
            </a:r>
          </a:p>
        </p:txBody>
      </p:sp>
      <p:sp>
        <p:nvSpPr>
          <p:cNvPr id="16" name="Rectangle 80"/>
          <p:cNvSpPr>
            <a:spLocks noChangeAspect="1" noChangeArrowheads="1"/>
          </p:cNvSpPr>
          <p:nvPr/>
        </p:nvSpPr>
        <p:spPr bwMode="auto">
          <a:xfrm>
            <a:off x="6099565" y="1849368"/>
            <a:ext cx="1250342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1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1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1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1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900" dirty="0">
                <a:solidFill>
                  <a:srgbClr val="000000"/>
                </a:solidFill>
                <a:latin typeface="Arial"/>
              </a:rPr>
              <a:t>- Deponie </a:t>
            </a:r>
            <a:r>
              <a:rPr lang="de-DE" altLang="de-DE" sz="900" dirty="0" err="1">
                <a:solidFill>
                  <a:srgbClr val="000000"/>
                </a:solidFill>
                <a:latin typeface="Arial"/>
              </a:rPr>
              <a:t>Schwanebeck</a:t>
            </a:r>
            <a:endParaRPr lang="de-DE" altLang="de-DE" sz="900" dirty="0">
              <a:solidFill>
                <a:srgbClr val="000000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900" dirty="0">
                <a:solidFill>
                  <a:srgbClr val="000000"/>
                </a:solidFill>
                <a:latin typeface="Arial"/>
              </a:rPr>
              <a:t>   (mineralische Abfälle),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900" dirty="0">
                <a:solidFill>
                  <a:srgbClr val="000000"/>
                </a:solidFill>
                <a:latin typeface="Arial"/>
              </a:rPr>
              <a:t>- Gasfassung,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900" dirty="0">
                <a:solidFill>
                  <a:srgbClr val="000000"/>
                </a:solidFill>
                <a:latin typeface="Arial"/>
              </a:rPr>
              <a:t>- Blockheizkraftwerk</a:t>
            </a:r>
          </a:p>
        </p:txBody>
      </p:sp>
      <p:sp>
        <p:nvSpPr>
          <p:cNvPr id="17" name="Rectangle 302"/>
          <p:cNvSpPr>
            <a:spLocks noChangeAspect="1" noChangeArrowheads="1"/>
          </p:cNvSpPr>
          <p:nvPr/>
        </p:nvSpPr>
        <p:spPr bwMode="auto">
          <a:xfrm>
            <a:off x="8405058" y="5484813"/>
            <a:ext cx="103233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1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1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1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1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900" dirty="0">
                <a:solidFill>
                  <a:srgbClr val="000000"/>
                </a:solidFill>
                <a:latin typeface="Arial"/>
              </a:rPr>
              <a:t>Deponie </a:t>
            </a:r>
            <a:r>
              <a:rPr lang="de-DE" altLang="de-DE" sz="900" dirty="0" err="1">
                <a:solidFill>
                  <a:srgbClr val="000000"/>
                </a:solidFill>
                <a:latin typeface="Arial"/>
              </a:rPr>
              <a:t>Wernsdorf</a:t>
            </a:r>
            <a:endParaRPr lang="de-DE" altLang="de-DE" sz="900" dirty="0">
              <a:solidFill>
                <a:srgbClr val="000000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900" dirty="0">
                <a:solidFill>
                  <a:srgbClr val="000000"/>
                </a:solidFill>
                <a:latin typeface="Arial"/>
              </a:rPr>
              <a:t>- Gasfassung,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900" dirty="0">
                <a:solidFill>
                  <a:srgbClr val="000000"/>
                </a:solidFill>
                <a:latin typeface="Arial"/>
              </a:rPr>
              <a:t>- Blockheizkraftwerk</a:t>
            </a:r>
          </a:p>
        </p:txBody>
      </p:sp>
      <p:sp>
        <p:nvSpPr>
          <p:cNvPr id="18" name="Rectangle 303"/>
          <p:cNvSpPr>
            <a:spLocks noChangeAspect="1" noChangeArrowheads="1"/>
          </p:cNvSpPr>
          <p:nvPr/>
        </p:nvSpPr>
        <p:spPr bwMode="auto">
          <a:xfrm>
            <a:off x="5926970" y="6016625"/>
            <a:ext cx="146835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1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1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1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1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900" dirty="0">
                <a:solidFill>
                  <a:srgbClr val="000000"/>
                </a:solidFill>
                <a:latin typeface="Arial" charset="0"/>
                <a:cs typeface="Arial" charset="0"/>
              </a:rPr>
              <a:t>- Deponie Schöneicher Plan,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900" dirty="0">
                <a:solidFill>
                  <a:srgbClr val="000000"/>
                </a:solidFill>
                <a:latin typeface="Arial" charset="0"/>
                <a:cs typeface="Arial" charset="0"/>
              </a:rPr>
              <a:t>- Gasfassung,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900" dirty="0">
                <a:solidFill>
                  <a:srgbClr val="000000"/>
                </a:solidFill>
                <a:latin typeface="Arial" charset="0"/>
                <a:cs typeface="Arial" charset="0"/>
              </a:rPr>
              <a:t>- Blockheizkraftwerk</a:t>
            </a:r>
          </a:p>
        </p:txBody>
      </p:sp>
      <p:sp>
        <p:nvSpPr>
          <p:cNvPr id="19" name="Freihandform 18"/>
          <p:cNvSpPr/>
          <p:nvPr/>
        </p:nvSpPr>
        <p:spPr bwMode="auto">
          <a:xfrm>
            <a:off x="8776533" y="5165725"/>
            <a:ext cx="301625" cy="173038"/>
          </a:xfrm>
          <a:custGeom>
            <a:avLst/>
            <a:gdLst>
              <a:gd name="connsiteX0" fmla="*/ 9525 w 6096000"/>
              <a:gd name="connsiteY0" fmla="*/ 2238375 h 2238375"/>
              <a:gd name="connsiteX1" fmla="*/ 0 w 6096000"/>
              <a:gd name="connsiteY1" fmla="*/ 0 h 2238375"/>
              <a:gd name="connsiteX2" fmla="*/ 571500 w 6096000"/>
              <a:gd name="connsiteY2" fmla="*/ 9525 h 2238375"/>
              <a:gd name="connsiteX3" fmla="*/ 571500 w 6096000"/>
              <a:gd name="connsiteY3" fmla="*/ 1019175 h 2238375"/>
              <a:gd name="connsiteX4" fmla="*/ 2428875 w 6096000"/>
              <a:gd name="connsiteY4" fmla="*/ 133350 h 2238375"/>
              <a:gd name="connsiteX5" fmla="*/ 2428875 w 6096000"/>
              <a:gd name="connsiteY5" fmla="*/ 1009650 h 2238375"/>
              <a:gd name="connsiteX6" fmla="*/ 4276725 w 6096000"/>
              <a:gd name="connsiteY6" fmla="*/ 123825 h 2238375"/>
              <a:gd name="connsiteX7" fmla="*/ 4267200 w 6096000"/>
              <a:gd name="connsiteY7" fmla="*/ 1019175 h 2238375"/>
              <a:gd name="connsiteX8" fmla="*/ 6086475 w 6096000"/>
              <a:gd name="connsiteY8" fmla="*/ 133350 h 2238375"/>
              <a:gd name="connsiteX9" fmla="*/ 6096000 w 6096000"/>
              <a:gd name="connsiteY9" fmla="*/ 2238375 h 2238375"/>
              <a:gd name="connsiteX10" fmla="*/ 9525 w 6096000"/>
              <a:gd name="connsiteY10" fmla="*/ 2238375 h 22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2238375">
                <a:moveTo>
                  <a:pt x="9525" y="2238375"/>
                </a:moveTo>
                <a:lnTo>
                  <a:pt x="0" y="0"/>
                </a:lnTo>
                <a:lnTo>
                  <a:pt x="571500" y="9525"/>
                </a:lnTo>
                <a:lnTo>
                  <a:pt x="571500" y="1019175"/>
                </a:lnTo>
                <a:lnTo>
                  <a:pt x="2428875" y="133350"/>
                </a:lnTo>
                <a:lnTo>
                  <a:pt x="2428875" y="1009650"/>
                </a:lnTo>
                <a:lnTo>
                  <a:pt x="4276725" y="123825"/>
                </a:lnTo>
                <a:lnTo>
                  <a:pt x="4267200" y="1019175"/>
                </a:lnTo>
                <a:lnTo>
                  <a:pt x="6086475" y="133350"/>
                </a:lnTo>
                <a:lnTo>
                  <a:pt x="6096000" y="2238375"/>
                </a:lnTo>
                <a:lnTo>
                  <a:pt x="9525" y="2238375"/>
                </a:lnTo>
                <a:close/>
              </a:path>
            </a:pathLst>
          </a:custGeom>
          <a:solidFill>
            <a:srgbClr val="FFFF66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</a:endParaRPr>
          </a:p>
        </p:txBody>
      </p:sp>
      <p:sp>
        <p:nvSpPr>
          <p:cNvPr id="20" name="Freihandform 19"/>
          <p:cNvSpPr/>
          <p:nvPr/>
        </p:nvSpPr>
        <p:spPr bwMode="auto">
          <a:xfrm>
            <a:off x="5106233" y="4567238"/>
            <a:ext cx="301625" cy="173037"/>
          </a:xfrm>
          <a:custGeom>
            <a:avLst/>
            <a:gdLst>
              <a:gd name="connsiteX0" fmla="*/ 9525 w 6096000"/>
              <a:gd name="connsiteY0" fmla="*/ 2238375 h 2238375"/>
              <a:gd name="connsiteX1" fmla="*/ 0 w 6096000"/>
              <a:gd name="connsiteY1" fmla="*/ 0 h 2238375"/>
              <a:gd name="connsiteX2" fmla="*/ 571500 w 6096000"/>
              <a:gd name="connsiteY2" fmla="*/ 9525 h 2238375"/>
              <a:gd name="connsiteX3" fmla="*/ 571500 w 6096000"/>
              <a:gd name="connsiteY3" fmla="*/ 1019175 h 2238375"/>
              <a:gd name="connsiteX4" fmla="*/ 2428875 w 6096000"/>
              <a:gd name="connsiteY4" fmla="*/ 133350 h 2238375"/>
              <a:gd name="connsiteX5" fmla="*/ 2428875 w 6096000"/>
              <a:gd name="connsiteY5" fmla="*/ 1009650 h 2238375"/>
              <a:gd name="connsiteX6" fmla="*/ 4276725 w 6096000"/>
              <a:gd name="connsiteY6" fmla="*/ 123825 h 2238375"/>
              <a:gd name="connsiteX7" fmla="*/ 4267200 w 6096000"/>
              <a:gd name="connsiteY7" fmla="*/ 1019175 h 2238375"/>
              <a:gd name="connsiteX8" fmla="*/ 6086475 w 6096000"/>
              <a:gd name="connsiteY8" fmla="*/ 133350 h 2238375"/>
              <a:gd name="connsiteX9" fmla="*/ 6096000 w 6096000"/>
              <a:gd name="connsiteY9" fmla="*/ 2238375 h 2238375"/>
              <a:gd name="connsiteX10" fmla="*/ 9525 w 6096000"/>
              <a:gd name="connsiteY10" fmla="*/ 2238375 h 22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2238375">
                <a:moveTo>
                  <a:pt x="9525" y="2238375"/>
                </a:moveTo>
                <a:lnTo>
                  <a:pt x="0" y="0"/>
                </a:lnTo>
                <a:lnTo>
                  <a:pt x="571500" y="9525"/>
                </a:lnTo>
                <a:lnTo>
                  <a:pt x="571500" y="1019175"/>
                </a:lnTo>
                <a:lnTo>
                  <a:pt x="2428875" y="133350"/>
                </a:lnTo>
                <a:lnTo>
                  <a:pt x="2428875" y="1009650"/>
                </a:lnTo>
                <a:lnTo>
                  <a:pt x="4276725" y="123825"/>
                </a:lnTo>
                <a:lnTo>
                  <a:pt x="4267200" y="1019175"/>
                </a:lnTo>
                <a:lnTo>
                  <a:pt x="6086475" y="133350"/>
                </a:lnTo>
                <a:lnTo>
                  <a:pt x="6096000" y="2238375"/>
                </a:lnTo>
                <a:lnTo>
                  <a:pt x="9525" y="2238375"/>
                </a:lnTo>
                <a:close/>
              </a:path>
            </a:pathLst>
          </a:custGeom>
          <a:solidFill>
            <a:srgbClr val="F47216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</a:endParaRP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2967870" y="3640138"/>
            <a:ext cx="1497013" cy="43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7105" tIns="10263" rIns="17105" bIns="10263">
            <a:spAutoFit/>
          </a:bodyPr>
          <a:lstStyle>
            <a:lvl1pPr defTabSz="715963">
              <a:defRPr sz="2000">
                <a:solidFill>
                  <a:schemeClr val="tx1"/>
                </a:solidFill>
                <a:latin typeface="Times" pitchFamily="1" charset="0"/>
              </a:defRPr>
            </a:lvl1pPr>
            <a:lvl2pPr marL="742950" indent="-285750" defTabSz="715963">
              <a:defRPr sz="2000">
                <a:solidFill>
                  <a:schemeClr val="tx1"/>
                </a:solidFill>
                <a:latin typeface="Times" pitchFamily="1" charset="0"/>
              </a:defRPr>
            </a:lvl2pPr>
            <a:lvl3pPr marL="11430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3pPr>
            <a:lvl4pPr marL="16002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4pPr>
            <a:lvl5pPr marL="20574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900" dirty="0">
                <a:solidFill>
                  <a:srgbClr val="000000"/>
                </a:solidFill>
                <a:latin typeface="Arial" charset="0"/>
              </a:rPr>
              <a:t>- MHKW Ruhleben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900" dirty="0">
                <a:solidFill>
                  <a:srgbClr val="000000"/>
                </a:solidFill>
                <a:latin typeface="Arial" charset="0"/>
              </a:rPr>
              <a:t>- Aufbereitungsanlage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900" dirty="0">
                <a:solidFill>
                  <a:srgbClr val="000000"/>
                </a:solidFill>
                <a:latin typeface="Arial" charset="0"/>
              </a:rPr>
              <a:t>   für Schlacke und Schrott</a:t>
            </a:r>
          </a:p>
        </p:txBody>
      </p:sp>
      <p:sp>
        <p:nvSpPr>
          <p:cNvPr id="22" name="Freihandform 21"/>
          <p:cNvSpPr/>
          <p:nvPr/>
        </p:nvSpPr>
        <p:spPr bwMode="auto">
          <a:xfrm>
            <a:off x="2802770" y="3286125"/>
            <a:ext cx="301625" cy="173038"/>
          </a:xfrm>
          <a:custGeom>
            <a:avLst/>
            <a:gdLst>
              <a:gd name="connsiteX0" fmla="*/ 9525 w 6096000"/>
              <a:gd name="connsiteY0" fmla="*/ 2238375 h 2238375"/>
              <a:gd name="connsiteX1" fmla="*/ 0 w 6096000"/>
              <a:gd name="connsiteY1" fmla="*/ 0 h 2238375"/>
              <a:gd name="connsiteX2" fmla="*/ 571500 w 6096000"/>
              <a:gd name="connsiteY2" fmla="*/ 9525 h 2238375"/>
              <a:gd name="connsiteX3" fmla="*/ 571500 w 6096000"/>
              <a:gd name="connsiteY3" fmla="*/ 1019175 h 2238375"/>
              <a:gd name="connsiteX4" fmla="*/ 2428875 w 6096000"/>
              <a:gd name="connsiteY4" fmla="*/ 133350 h 2238375"/>
              <a:gd name="connsiteX5" fmla="*/ 2428875 w 6096000"/>
              <a:gd name="connsiteY5" fmla="*/ 1009650 h 2238375"/>
              <a:gd name="connsiteX6" fmla="*/ 4276725 w 6096000"/>
              <a:gd name="connsiteY6" fmla="*/ 123825 h 2238375"/>
              <a:gd name="connsiteX7" fmla="*/ 4267200 w 6096000"/>
              <a:gd name="connsiteY7" fmla="*/ 1019175 h 2238375"/>
              <a:gd name="connsiteX8" fmla="*/ 6086475 w 6096000"/>
              <a:gd name="connsiteY8" fmla="*/ 133350 h 2238375"/>
              <a:gd name="connsiteX9" fmla="*/ 6096000 w 6096000"/>
              <a:gd name="connsiteY9" fmla="*/ 2238375 h 2238375"/>
              <a:gd name="connsiteX10" fmla="*/ 9525 w 6096000"/>
              <a:gd name="connsiteY10" fmla="*/ 2238375 h 22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2238375">
                <a:moveTo>
                  <a:pt x="9525" y="2238375"/>
                </a:moveTo>
                <a:lnTo>
                  <a:pt x="0" y="0"/>
                </a:lnTo>
                <a:lnTo>
                  <a:pt x="571500" y="9525"/>
                </a:lnTo>
                <a:lnTo>
                  <a:pt x="571500" y="1019175"/>
                </a:lnTo>
                <a:lnTo>
                  <a:pt x="2428875" y="133350"/>
                </a:lnTo>
                <a:lnTo>
                  <a:pt x="2428875" y="1009650"/>
                </a:lnTo>
                <a:lnTo>
                  <a:pt x="4276725" y="123825"/>
                </a:lnTo>
                <a:lnTo>
                  <a:pt x="4267200" y="1019175"/>
                </a:lnTo>
                <a:lnTo>
                  <a:pt x="6086475" y="133350"/>
                </a:lnTo>
                <a:lnTo>
                  <a:pt x="6096000" y="2238375"/>
                </a:lnTo>
                <a:lnTo>
                  <a:pt x="9525" y="2238375"/>
                </a:lnTo>
                <a:close/>
              </a:path>
            </a:pathLst>
          </a:custGeom>
          <a:solidFill>
            <a:srgbClr val="F47216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</a:endParaRPr>
          </a:p>
        </p:txBody>
      </p:sp>
      <p:sp>
        <p:nvSpPr>
          <p:cNvPr id="23" name="Freihandform 22"/>
          <p:cNvSpPr/>
          <p:nvPr/>
        </p:nvSpPr>
        <p:spPr bwMode="auto">
          <a:xfrm>
            <a:off x="5980097" y="1334885"/>
            <a:ext cx="301625" cy="173037"/>
          </a:xfrm>
          <a:custGeom>
            <a:avLst/>
            <a:gdLst>
              <a:gd name="connsiteX0" fmla="*/ 9525 w 6096000"/>
              <a:gd name="connsiteY0" fmla="*/ 2238375 h 2238375"/>
              <a:gd name="connsiteX1" fmla="*/ 0 w 6096000"/>
              <a:gd name="connsiteY1" fmla="*/ 0 h 2238375"/>
              <a:gd name="connsiteX2" fmla="*/ 571500 w 6096000"/>
              <a:gd name="connsiteY2" fmla="*/ 9525 h 2238375"/>
              <a:gd name="connsiteX3" fmla="*/ 571500 w 6096000"/>
              <a:gd name="connsiteY3" fmla="*/ 1019175 h 2238375"/>
              <a:gd name="connsiteX4" fmla="*/ 2428875 w 6096000"/>
              <a:gd name="connsiteY4" fmla="*/ 133350 h 2238375"/>
              <a:gd name="connsiteX5" fmla="*/ 2428875 w 6096000"/>
              <a:gd name="connsiteY5" fmla="*/ 1009650 h 2238375"/>
              <a:gd name="connsiteX6" fmla="*/ 4276725 w 6096000"/>
              <a:gd name="connsiteY6" fmla="*/ 123825 h 2238375"/>
              <a:gd name="connsiteX7" fmla="*/ 4267200 w 6096000"/>
              <a:gd name="connsiteY7" fmla="*/ 1019175 h 2238375"/>
              <a:gd name="connsiteX8" fmla="*/ 6086475 w 6096000"/>
              <a:gd name="connsiteY8" fmla="*/ 133350 h 2238375"/>
              <a:gd name="connsiteX9" fmla="*/ 6096000 w 6096000"/>
              <a:gd name="connsiteY9" fmla="*/ 2238375 h 2238375"/>
              <a:gd name="connsiteX10" fmla="*/ 9525 w 6096000"/>
              <a:gd name="connsiteY10" fmla="*/ 2238375 h 22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2238375">
                <a:moveTo>
                  <a:pt x="9525" y="2238375"/>
                </a:moveTo>
                <a:lnTo>
                  <a:pt x="0" y="0"/>
                </a:lnTo>
                <a:lnTo>
                  <a:pt x="571500" y="9525"/>
                </a:lnTo>
                <a:lnTo>
                  <a:pt x="571500" y="1019175"/>
                </a:lnTo>
                <a:lnTo>
                  <a:pt x="2428875" y="133350"/>
                </a:lnTo>
                <a:lnTo>
                  <a:pt x="2428875" y="1009650"/>
                </a:lnTo>
                <a:lnTo>
                  <a:pt x="4276725" y="123825"/>
                </a:lnTo>
                <a:lnTo>
                  <a:pt x="4267200" y="1019175"/>
                </a:lnTo>
                <a:lnTo>
                  <a:pt x="6086475" y="133350"/>
                </a:lnTo>
                <a:lnTo>
                  <a:pt x="6096000" y="2238375"/>
                </a:lnTo>
                <a:lnTo>
                  <a:pt x="9525" y="2238375"/>
                </a:lnTo>
                <a:close/>
              </a:path>
            </a:pathLst>
          </a:custGeom>
          <a:solidFill>
            <a:srgbClr val="FFFF66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2515433" y="5400675"/>
            <a:ext cx="143986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91" tIns="43750" rIns="85991" bIns="43750">
            <a:spAutoFit/>
          </a:bodyPr>
          <a:lstStyle>
            <a:lvl1pPr defTabSz="715963">
              <a:defRPr sz="2000">
                <a:solidFill>
                  <a:schemeClr val="tx1"/>
                </a:solidFill>
                <a:latin typeface="Times" pitchFamily="1" charset="0"/>
              </a:defRPr>
            </a:lvl1pPr>
            <a:lvl2pPr marL="742950" indent="-285750" defTabSz="715963">
              <a:defRPr sz="2000">
                <a:solidFill>
                  <a:schemeClr val="tx1"/>
                </a:solidFill>
                <a:latin typeface="Times" pitchFamily="1" charset="0"/>
              </a:defRPr>
            </a:lvl2pPr>
            <a:lvl3pPr marL="11430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3pPr>
            <a:lvl4pPr marL="16002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4pPr>
            <a:lvl5pPr marL="20574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900">
                <a:solidFill>
                  <a:srgbClr val="000000"/>
                </a:solidFill>
                <a:latin typeface="Arial" charset="0"/>
              </a:rPr>
              <a:t>Bodenbelüftungs- anlage Stichkanal</a:t>
            </a:r>
          </a:p>
        </p:txBody>
      </p:sp>
      <p:sp>
        <p:nvSpPr>
          <p:cNvPr id="25" name="Freihandform 24"/>
          <p:cNvSpPr/>
          <p:nvPr/>
        </p:nvSpPr>
        <p:spPr bwMode="auto">
          <a:xfrm>
            <a:off x="3204408" y="5195888"/>
            <a:ext cx="301625" cy="171450"/>
          </a:xfrm>
          <a:custGeom>
            <a:avLst/>
            <a:gdLst>
              <a:gd name="connsiteX0" fmla="*/ 9525 w 6096000"/>
              <a:gd name="connsiteY0" fmla="*/ 2238375 h 2238375"/>
              <a:gd name="connsiteX1" fmla="*/ 0 w 6096000"/>
              <a:gd name="connsiteY1" fmla="*/ 0 h 2238375"/>
              <a:gd name="connsiteX2" fmla="*/ 571500 w 6096000"/>
              <a:gd name="connsiteY2" fmla="*/ 9525 h 2238375"/>
              <a:gd name="connsiteX3" fmla="*/ 571500 w 6096000"/>
              <a:gd name="connsiteY3" fmla="*/ 1019175 h 2238375"/>
              <a:gd name="connsiteX4" fmla="*/ 2428875 w 6096000"/>
              <a:gd name="connsiteY4" fmla="*/ 133350 h 2238375"/>
              <a:gd name="connsiteX5" fmla="*/ 2428875 w 6096000"/>
              <a:gd name="connsiteY5" fmla="*/ 1009650 h 2238375"/>
              <a:gd name="connsiteX6" fmla="*/ 4276725 w 6096000"/>
              <a:gd name="connsiteY6" fmla="*/ 123825 h 2238375"/>
              <a:gd name="connsiteX7" fmla="*/ 4267200 w 6096000"/>
              <a:gd name="connsiteY7" fmla="*/ 1019175 h 2238375"/>
              <a:gd name="connsiteX8" fmla="*/ 6086475 w 6096000"/>
              <a:gd name="connsiteY8" fmla="*/ 133350 h 2238375"/>
              <a:gd name="connsiteX9" fmla="*/ 6096000 w 6096000"/>
              <a:gd name="connsiteY9" fmla="*/ 2238375 h 2238375"/>
              <a:gd name="connsiteX10" fmla="*/ 9525 w 6096000"/>
              <a:gd name="connsiteY10" fmla="*/ 2238375 h 22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2238375">
                <a:moveTo>
                  <a:pt x="9525" y="2238375"/>
                </a:moveTo>
                <a:lnTo>
                  <a:pt x="0" y="0"/>
                </a:lnTo>
                <a:lnTo>
                  <a:pt x="571500" y="9525"/>
                </a:lnTo>
                <a:lnTo>
                  <a:pt x="571500" y="1019175"/>
                </a:lnTo>
                <a:lnTo>
                  <a:pt x="2428875" y="133350"/>
                </a:lnTo>
                <a:lnTo>
                  <a:pt x="2428875" y="1009650"/>
                </a:lnTo>
                <a:lnTo>
                  <a:pt x="4276725" y="123825"/>
                </a:lnTo>
                <a:lnTo>
                  <a:pt x="4267200" y="1019175"/>
                </a:lnTo>
                <a:lnTo>
                  <a:pt x="6086475" y="133350"/>
                </a:lnTo>
                <a:lnTo>
                  <a:pt x="6096000" y="2238375"/>
                </a:lnTo>
                <a:lnTo>
                  <a:pt x="9525" y="2238375"/>
                </a:lnTo>
                <a:close/>
              </a:path>
            </a:pathLst>
          </a:custGeom>
          <a:solidFill>
            <a:srgbClr val="FFFF66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</a:endParaRPr>
          </a:p>
        </p:txBody>
      </p:sp>
      <p:sp>
        <p:nvSpPr>
          <p:cNvPr id="26" name="Freihandform 25"/>
          <p:cNvSpPr/>
          <p:nvPr/>
        </p:nvSpPr>
        <p:spPr bwMode="auto">
          <a:xfrm>
            <a:off x="1918533" y="3529013"/>
            <a:ext cx="301625" cy="171450"/>
          </a:xfrm>
          <a:custGeom>
            <a:avLst/>
            <a:gdLst>
              <a:gd name="connsiteX0" fmla="*/ 9525 w 6096000"/>
              <a:gd name="connsiteY0" fmla="*/ 2238375 h 2238375"/>
              <a:gd name="connsiteX1" fmla="*/ 0 w 6096000"/>
              <a:gd name="connsiteY1" fmla="*/ 0 h 2238375"/>
              <a:gd name="connsiteX2" fmla="*/ 571500 w 6096000"/>
              <a:gd name="connsiteY2" fmla="*/ 9525 h 2238375"/>
              <a:gd name="connsiteX3" fmla="*/ 571500 w 6096000"/>
              <a:gd name="connsiteY3" fmla="*/ 1019175 h 2238375"/>
              <a:gd name="connsiteX4" fmla="*/ 2428875 w 6096000"/>
              <a:gd name="connsiteY4" fmla="*/ 133350 h 2238375"/>
              <a:gd name="connsiteX5" fmla="*/ 2428875 w 6096000"/>
              <a:gd name="connsiteY5" fmla="*/ 1009650 h 2238375"/>
              <a:gd name="connsiteX6" fmla="*/ 4276725 w 6096000"/>
              <a:gd name="connsiteY6" fmla="*/ 123825 h 2238375"/>
              <a:gd name="connsiteX7" fmla="*/ 4267200 w 6096000"/>
              <a:gd name="connsiteY7" fmla="*/ 1019175 h 2238375"/>
              <a:gd name="connsiteX8" fmla="*/ 6086475 w 6096000"/>
              <a:gd name="connsiteY8" fmla="*/ 133350 h 2238375"/>
              <a:gd name="connsiteX9" fmla="*/ 6096000 w 6096000"/>
              <a:gd name="connsiteY9" fmla="*/ 2238375 h 2238375"/>
              <a:gd name="connsiteX10" fmla="*/ 9525 w 6096000"/>
              <a:gd name="connsiteY10" fmla="*/ 2238375 h 22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2238375">
                <a:moveTo>
                  <a:pt x="9525" y="2238375"/>
                </a:moveTo>
                <a:lnTo>
                  <a:pt x="0" y="0"/>
                </a:lnTo>
                <a:lnTo>
                  <a:pt x="571500" y="9525"/>
                </a:lnTo>
                <a:lnTo>
                  <a:pt x="571500" y="1019175"/>
                </a:lnTo>
                <a:lnTo>
                  <a:pt x="2428875" y="133350"/>
                </a:lnTo>
                <a:lnTo>
                  <a:pt x="2428875" y="1009650"/>
                </a:lnTo>
                <a:lnTo>
                  <a:pt x="4276725" y="123825"/>
                </a:lnTo>
                <a:lnTo>
                  <a:pt x="4267200" y="1019175"/>
                </a:lnTo>
                <a:lnTo>
                  <a:pt x="6086475" y="133350"/>
                </a:lnTo>
                <a:lnTo>
                  <a:pt x="6096000" y="2238375"/>
                </a:lnTo>
                <a:lnTo>
                  <a:pt x="9525" y="2238375"/>
                </a:lnTo>
                <a:close/>
              </a:path>
            </a:pathLst>
          </a:custGeom>
          <a:solidFill>
            <a:srgbClr val="FFFF66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</a:endParaRPr>
          </a:p>
        </p:txBody>
      </p:sp>
      <p:sp>
        <p:nvSpPr>
          <p:cNvPr id="27" name="Rectangle 7"/>
          <p:cNvSpPr>
            <a:spLocks noChangeArrowheads="1"/>
          </p:cNvSpPr>
          <p:nvPr/>
        </p:nvSpPr>
        <p:spPr bwMode="auto">
          <a:xfrm>
            <a:off x="1166058" y="3181350"/>
            <a:ext cx="11684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91" tIns="43750" rIns="85991" bIns="43750">
            <a:spAutoFit/>
          </a:bodyPr>
          <a:lstStyle>
            <a:lvl1pPr defTabSz="715963">
              <a:defRPr sz="2000">
                <a:solidFill>
                  <a:schemeClr val="tx1"/>
                </a:solidFill>
                <a:latin typeface="Times" pitchFamily="1" charset="0"/>
              </a:defRPr>
            </a:lvl1pPr>
            <a:lvl2pPr marL="742950" indent="-285750" defTabSz="715963">
              <a:defRPr sz="2000">
                <a:solidFill>
                  <a:schemeClr val="tx1"/>
                </a:solidFill>
                <a:latin typeface="Times" pitchFamily="1" charset="0"/>
              </a:defRPr>
            </a:lvl2pPr>
            <a:lvl3pPr marL="11430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3pPr>
            <a:lvl4pPr marL="16002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4pPr>
            <a:lvl5pPr marL="20574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900" dirty="0">
                <a:solidFill>
                  <a:srgbClr val="000000"/>
                </a:solidFill>
                <a:latin typeface="Arial" charset="0"/>
              </a:rPr>
              <a:t>Gasfassung mit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900" dirty="0">
                <a:solidFill>
                  <a:srgbClr val="000000"/>
                </a:solidFill>
                <a:latin typeface="Arial" charset="0"/>
              </a:rPr>
              <a:t>Biofilter Egelpfuhl</a:t>
            </a:r>
          </a:p>
        </p:txBody>
      </p:sp>
      <p:sp>
        <p:nvSpPr>
          <p:cNvPr id="28" name="Rectangle 13"/>
          <p:cNvSpPr>
            <a:spLocks noChangeArrowheads="1"/>
          </p:cNvSpPr>
          <p:nvPr/>
        </p:nvSpPr>
        <p:spPr bwMode="auto">
          <a:xfrm>
            <a:off x="2867743" y="2192338"/>
            <a:ext cx="1426314" cy="50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991" tIns="43750" rIns="85991" bIns="43750">
            <a:spAutoFit/>
          </a:bodyPr>
          <a:lstStyle>
            <a:lvl1pPr defTabSz="715963">
              <a:defRPr sz="2000">
                <a:solidFill>
                  <a:schemeClr val="tx1"/>
                </a:solidFill>
                <a:latin typeface="Times" pitchFamily="1" charset="0"/>
              </a:defRPr>
            </a:lvl1pPr>
            <a:lvl2pPr marL="742950" indent="-285750" defTabSz="715963">
              <a:defRPr sz="2000">
                <a:solidFill>
                  <a:schemeClr val="tx1"/>
                </a:solidFill>
                <a:latin typeface="Times" pitchFamily="1" charset="0"/>
              </a:defRPr>
            </a:lvl2pPr>
            <a:lvl3pPr marL="11430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3pPr>
            <a:lvl4pPr marL="16002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4pPr>
            <a:lvl5pPr marL="20574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900" dirty="0">
                <a:solidFill>
                  <a:srgbClr val="000000"/>
                </a:solidFill>
                <a:latin typeface="Arial" charset="0"/>
              </a:rPr>
              <a:t> Gasfassung mit 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900" dirty="0">
                <a:solidFill>
                  <a:srgbClr val="000000"/>
                </a:solidFill>
                <a:latin typeface="Arial" charset="0"/>
              </a:rPr>
              <a:t>Gasbehandlungsanlage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900" dirty="0" err="1">
                <a:solidFill>
                  <a:srgbClr val="000000"/>
                </a:solidFill>
                <a:latin typeface="Arial" charset="0"/>
              </a:rPr>
              <a:t>Lübars</a:t>
            </a:r>
            <a:endParaRPr lang="de-DE" altLang="de-DE" sz="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9" name="Freihandform 28"/>
          <p:cNvSpPr/>
          <p:nvPr/>
        </p:nvSpPr>
        <p:spPr bwMode="auto">
          <a:xfrm>
            <a:off x="4048958" y="2187575"/>
            <a:ext cx="301625" cy="171450"/>
          </a:xfrm>
          <a:custGeom>
            <a:avLst/>
            <a:gdLst>
              <a:gd name="connsiteX0" fmla="*/ 9525 w 6096000"/>
              <a:gd name="connsiteY0" fmla="*/ 2238375 h 2238375"/>
              <a:gd name="connsiteX1" fmla="*/ 0 w 6096000"/>
              <a:gd name="connsiteY1" fmla="*/ 0 h 2238375"/>
              <a:gd name="connsiteX2" fmla="*/ 571500 w 6096000"/>
              <a:gd name="connsiteY2" fmla="*/ 9525 h 2238375"/>
              <a:gd name="connsiteX3" fmla="*/ 571500 w 6096000"/>
              <a:gd name="connsiteY3" fmla="*/ 1019175 h 2238375"/>
              <a:gd name="connsiteX4" fmla="*/ 2428875 w 6096000"/>
              <a:gd name="connsiteY4" fmla="*/ 133350 h 2238375"/>
              <a:gd name="connsiteX5" fmla="*/ 2428875 w 6096000"/>
              <a:gd name="connsiteY5" fmla="*/ 1009650 h 2238375"/>
              <a:gd name="connsiteX6" fmla="*/ 4276725 w 6096000"/>
              <a:gd name="connsiteY6" fmla="*/ 123825 h 2238375"/>
              <a:gd name="connsiteX7" fmla="*/ 4267200 w 6096000"/>
              <a:gd name="connsiteY7" fmla="*/ 1019175 h 2238375"/>
              <a:gd name="connsiteX8" fmla="*/ 6086475 w 6096000"/>
              <a:gd name="connsiteY8" fmla="*/ 133350 h 2238375"/>
              <a:gd name="connsiteX9" fmla="*/ 6096000 w 6096000"/>
              <a:gd name="connsiteY9" fmla="*/ 2238375 h 2238375"/>
              <a:gd name="connsiteX10" fmla="*/ 9525 w 6096000"/>
              <a:gd name="connsiteY10" fmla="*/ 2238375 h 22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2238375">
                <a:moveTo>
                  <a:pt x="9525" y="2238375"/>
                </a:moveTo>
                <a:lnTo>
                  <a:pt x="0" y="0"/>
                </a:lnTo>
                <a:lnTo>
                  <a:pt x="571500" y="9525"/>
                </a:lnTo>
                <a:lnTo>
                  <a:pt x="571500" y="1019175"/>
                </a:lnTo>
                <a:lnTo>
                  <a:pt x="2428875" y="133350"/>
                </a:lnTo>
                <a:lnTo>
                  <a:pt x="2428875" y="1009650"/>
                </a:lnTo>
                <a:lnTo>
                  <a:pt x="4276725" y="123825"/>
                </a:lnTo>
                <a:lnTo>
                  <a:pt x="4267200" y="1019175"/>
                </a:lnTo>
                <a:lnTo>
                  <a:pt x="6086475" y="133350"/>
                </a:lnTo>
                <a:lnTo>
                  <a:pt x="6096000" y="2238375"/>
                </a:lnTo>
                <a:lnTo>
                  <a:pt x="9525" y="2238375"/>
                </a:lnTo>
                <a:close/>
              </a:path>
            </a:pathLst>
          </a:custGeom>
          <a:solidFill>
            <a:srgbClr val="FFFF66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</a:endParaRPr>
          </a:p>
        </p:txBody>
      </p:sp>
      <p:sp>
        <p:nvSpPr>
          <p:cNvPr id="30" name="Freihandform 29"/>
          <p:cNvSpPr/>
          <p:nvPr/>
        </p:nvSpPr>
        <p:spPr bwMode="auto">
          <a:xfrm>
            <a:off x="4464883" y="5367338"/>
            <a:ext cx="301625" cy="171450"/>
          </a:xfrm>
          <a:custGeom>
            <a:avLst/>
            <a:gdLst>
              <a:gd name="connsiteX0" fmla="*/ 9525 w 6096000"/>
              <a:gd name="connsiteY0" fmla="*/ 2238375 h 2238375"/>
              <a:gd name="connsiteX1" fmla="*/ 0 w 6096000"/>
              <a:gd name="connsiteY1" fmla="*/ 0 h 2238375"/>
              <a:gd name="connsiteX2" fmla="*/ 571500 w 6096000"/>
              <a:gd name="connsiteY2" fmla="*/ 9525 h 2238375"/>
              <a:gd name="connsiteX3" fmla="*/ 571500 w 6096000"/>
              <a:gd name="connsiteY3" fmla="*/ 1019175 h 2238375"/>
              <a:gd name="connsiteX4" fmla="*/ 2428875 w 6096000"/>
              <a:gd name="connsiteY4" fmla="*/ 133350 h 2238375"/>
              <a:gd name="connsiteX5" fmla="*/ 2428875 w 6096000"/>
              <a:gd name="connsiteY5" fmla="*/ 1009650 h 2238375"/>
              <a:gd name="connsiteX6" fmla="*/ 4276725 w 6096000"/>
              <a:gd name="connsiteY6" fmla="*/ 123825 h 2238375"/>
              <a:gd name="connsiteX7" fmla="*/ 4267200 w 6096000"/>
              <a:gd name="connsiteY7" fmla="*/ 1019175 h 2238375"/>
              <a:gd name="connsiteX8" fmla="*/ 6086475 w 6096000"/>
              <a:gd name="connsiteY8" fmla="*/ 133350 h 2238375"/>
              <a:gd name="connsiteX9" fmla="*/ 6096000 w 6096000"/>
              <a:gd name="connsiteY9" fmla="*/ 2238375 h 2238375"/>
              <a:gd name="connsiteX10" fmla="*/ 9525 w 6096000"/>
              <a:gd name="connsiteY10" fmla="*/ 2238375 h 22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2238375">
                <a:moveTo>
                  <a:pt x="9525" y="2238375"/>
                </a:moveTo>
                <a:lnTo>
                  <a:pt x="0" y="0"/>
                </a:lnTo>
                <a:lnTo>
                  <a:pt x="571500" y="9525"/>
                </a:lnTo>
                <a:lnTo>
                  <a:pt x="571500" y="1019175"/>
                </a:lnTo>
                <a:lnTo>
                  <a:pt x="2428875" y="133350"/>
                </a:lnTo>
                <a:lnTo>
                  <a:pt x="2428875" y="1009650"/>
                </a:lnTo>
                <a:lnTo>
                  <a:pt x="4276725" y="123825"/>
                </a:lnTo>
                <a:lnTo>
                  <a:pt x="4267200" y="1019175"/>
                </a:lnTo>
                <a:lnTo>
                  <a:pt x="6086475" y="133350"/>
                </a:lnTo>
                <a:lnTo>
                  <a:pt x="6096000" y="2238375"/>
                </a:lnTo>
                <a:lnTo>
                  <a:pt x="9525" y="2238375"/>
                </a:lnTo>
                <a:close/>
              </a:path>
            </a:pathLst>
          </a:custGeom>
          <a:solidFill>
            <a:srgbClr val="FFFF66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</a:endParaRP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3529845" y="5529263"/>
            <a:ext cx="143986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91" tIns="43750" rIns="85991" bIns="43750">
            <a:spAutoFit/>
          </a:bodyPr>
          <a:lstStyle>
            <a:lvl1pPr defTabSz="715963">
              <a:defRPr sz="2000">
                <a:solidFill>
                  <a:schemeClr val="tx1"/>
                </a:solidFill>
                <a:latin typeface="Times" pitchFamily="1" charset="0"/>
              </a:defRPr>
            </a:lvl1pPr>
            <a:lvl2pPr marL="742950" indent="-285750" defTabSz="715963">
              <a:defRPr sz="2000">
                <a:solidFill>
                  <a:schemeClr val="tx1"/>
                </a:solidFill>
                <a:latin typeface="Times" pitchFamily="1" charset="0"/>
              </a:defRPr>
            </a:lvl2pPr>
            <a:lvl3pPr marL="11430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3pPr>
            <a:lvl4pPr marL="16002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4pPr>
            <a:lvl5pPr marL="20574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900">
                <a:solidFill>
                  <a:srgbClr val="000000"/>
                </a:solidFill>
                <a:latin typeface="Arial" charset="0"/>
              </a:rPr>
              <a:t>Gasfassung mit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900">
                <a:solidFill>
                  <a:srgbClr val="000000"/>
                </a:solidFill>
                <a:latin typeface="Arial" charset="0"/>
              </a:rPr>
              <a:t>Gasbehandlungs-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900">
                <a:solidFill>
                  <a:srgbClr val="000000"/>
                </a:solidFill>
                <a:latin typeface="Arial" charset="0"/>
              </a:rPr>
              <a:t>anlage Marienfelde</a:t>
            </a:r>
          </a:p>
        </p:txBody>
      </p:sp>
      <p:sp>
        <p:nvSpPr>
          <p:cNvPr id="32" name="Freihandform 31"/>
          <p:cNvSpPr/>
          <p:nvPr/>
        </p:nvSpPr>
        <p:spPr bwMode="auto">
          <a:xfrm>
            <a:off x="4960183" y="4651375"/>
            <a:ext cx="301625" cy="173038"/>
          </a:xfrm>
          <a:custGeom>
            <a:avLst/>
            <a:gdLst>
              <a:gd name="connsiteX0" fmla="*/ 9525 w 6096000"/>
              <a:gd name="connsiteY0" fmla="*/ 2238375 h 2238375"/>
              <a:gd name="connsiteX1" fmla="*/ 0 w 6096000"/>
              <a:gd name="connsiteY1" fmla="*/ 0 h 2238375"/>
              <a:gd name="connsiteX2" fmla="*/ 571500 w 6096000"/>
              <a:gd name="connsiteY2" fmla="*/ 9525 h 2238375"/>
              <a:gd name="connsiteX3" fmla="*/ 571500 w 6096000"/>
              <a:gd name="connsiteY3" fmla="*/ 1019175 h 2238375"/>
              <a:gd name="connsiteX4" fmla="*/ 2428875 w 6096000"/>
              <a:gd name="connsiteY4" fmla="*/ 133350 h 2238375"/>
              <a:gd name="connsiteX5" fmla="*/ 2428875 w 6096000"/>
              <a:gd name="connsiteY5" fmla="*/ 1009650 h 2238375"/>
              <a:gd name="connsiteX6" fmla="*/ 4276725 w 6096000"/>
              <a:gd name="connsiteY6" fmla="*/ 123825 h 2238375"/>
              <a:gd name="connsiteX7" fmla="*/ 4267200 w 6096000"/>
              <a:gd name="connsiteY7" fmla="*/ 1019175 h 2238375"/>
              <a:gd name="connsiteX8" fmla="*/ 6086475 w 6096000"/>
              <a:gd name="connsiteY8" fmla="*/ 133350 h 2238375"/>
              <a:gd name="connsiteX9" fmla="*/ 6096000 w 6096000"/>
              <a:gd name="connsiteY9" fmla="*/ 2238375 h 2238375"/>
              <a:gd name="connsiteX10" fmla="*/ 9525 w 6096000"/>
              <a:gd name="connsiteY10" fmla="*/ 2238375 h 22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2238375">
                <a:moveTo>
                  <a:pt x="9525" y="2238375"/>
                </a:moveTo>
                <a:lnTo>
                  <a:pt x="0" y="0"/>
                </a:lnTo>
                <a:lnTo>
                  <a:pt x="571500" y="9525"/>
                </a:lnTo>
                <a:lnTo>
                  <a:pt x="571500" y="1019175"/>
                </a:lnTo>
                <a:lnTo>
                  <a:pt x="2428875" y="133350"/>
                </a:lnTo>
                <a:lnTo>
                  <a:pt x="2428875" y="1009650"/>
                </a:lnTo>
                <a:lnTo>
                  <a:pt x="4276725" y="123825"/>
                </a:lnTo>
                <a:lnTo>
                  <a:pt x="4267200" y="1019175"/>
                </a:lnTo>
                <a:lnTo>
                  <a:pt x="6086475" y="133350"/>
                </a:lnTo>
                <a:lnTo>
                  <a:pt x="6096000" y="2238375"/>
                </a:lnTo>
                <a:lnTo>
                  <a:pt x="9525" y="2238375"/>
                </a:lnTo>
                <a:close/>
              </a:path>
            </a:pathLst>
          </a:custGeom>
          <a:solidFill>
            <a:srgbClr val="F47216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</a:endParaRPr>
          </a:p>
        </p:txBody>
      </p:sp>
      <p:sp>
        <p:nvSpPr>
          <p:cNvPr id="33" name="Freihandform 32"/>
          <p:cNvSpPr/>
          <p:nvPr/>
        </p:nvSpPr>
        <p:spPr bwMode="auto">
          <a:xfrm>
            <a:off x="2512258" y="3516313"/>
            <a:ext cx="303212" cy="171450"/>
          </a:xfrm>
          <a:custGeom>
            <a:avLst/>
            <a:gdLst>
              <a:gd name="connsiteX0" fmla="*/ 9525 w 6096000"/>
              <a:gd name="connsiteY0" fmla="*/ 2238375 h 2238375"/>
              <a:gd name="connsiteX1" fmla="*/ 0 w 6096000"/>
              <a:gd name="connsiteY1" fmla="*/ 0 h 2238375"/>
              <a:gd name="connsiteX2" fmla="*/ 571500 w 6096000"/>
              <a:gd name="connsiteY2" fmla="*/ 9525 h 2238375"/>
              <a:gd name="connsiteX3" fmla="*/ 571500 w 6096000"/>
              <a:gd name="connsiteY3" fmla="*/ 1019175 h 2238375"/>
              <a:gd name="connsiteX4" fmla="*/ 2428875 w 6096000"/>
              <a:gd name="connsiteY4" fmla="*/ 133350 h 2238375"/>
              <a:gd name="connsiteX5" fmla="*/ 2428875 w 6096000"/>
              <a:gd name="connsiteY5" fmla="*/ 1009650 h 2238375"/>
              <a:gd name="connsiteX6" fmla="*/ 4276725 w 6096000"/>
              <a:gd name="connsiteY6" fmla="*/ 123825 h 2238375"/>
              <a:gd name="connsiteX7" fmla="*/ 4267200 w 6096000"/>
              <a:gd name="connsiteY7" fmla="*/ 1019175 h 2238375"/>
              <a:gd name="connsiteX8" fmla="*/ 6086475 w 6096000"/>
              <a:gd name="connsiteY8" fmla="*/ 133350 h 2238375"/>
              <a:gd name="connsiteX9" fmla="*/ 6096000 w 6096000"/>
              <a:gd name="connsiteY9" fmla="*/ 2238375 h 2238375"/>
              <a:gd name="connsiteX10" fmla="*/ 9525 w 6096000"/>
              <a:gd name="connsiteY10" fmla="*/ 2238375 h 22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2238375">
                <a:moveTo>
                  <a:pt x="9525" y="2238375"/>
                </a:moveTo>
                <a:lnTo>
                  <a:pt x="0" y="0"/>
                </a:lnTo>
                <a:lnTo>
                  <a:pt x="571500" y="9525"/>
                </a:lnTo>
                <a:lnTo>
                  <a:pt x="571500" y="1019175"/>
                </a:lnTo>
                <a:lnTo>
                  <a:pt x="2428875" y="133350"/>
                </a:lnTo>
                <a:lnTo>
                  <a:pt x="2428875" y="1009650"/>
                </a:lnTo>
                <a:lnTo>
                  <a:pt x="4276725" y="123825"/>
                </a:lnTo>
                <a:lnTo>
                  <a:pt x="4267200" y="1019175"/>
                </a:lnTo>
                <a:lnTo>
                  <a:pt x="6086475" y="133350"/>
                </a:lnTo>
                <a:lnTo>
                  <a:pt x="6096000" y="2238375"/>
                </a:lnTo>
                <a:lnTo>
                  <a:pt x="9525" y="2238375"/>
                </a:lnTo>
                <a:close/>
              </a:path>
            </a:pathLst>
          </a:custGeom>
          <a:solidFill>
            <a:srgbClr val="F47216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</a:endParaRPr>
          </a:p>
        </p:txBody>
      </p:sp>
      <p:sp>
        <p:nvSpPr>
          <p:cNvPr id="34" name="Freihandform 33"/>
          <p:cNvSpPr/>
          <p:nvPr/>
        </p:nvSpPr>
        <p:spPr bwMode="auto">
          <a:xfrm>
            <a:off x="5650745" y="5295900"/>
            <a:ext cx="301625" cy="171450"/>
          </a:xfrm>
          <a:custGeom>
            <a:avLst/>
            <a:gdLst>
              <a:gd name="connsiteX0" fmla="*/ 9525 w 6096000"/>
              <a:gd name="connsiteY0" fmla="*/ 2238375 h 2238375"/>
              <a:gd name="connsiteX1" fmla="*/ 0 w 6096000"/>
              <a:gd name="connsiteY1" fmla="*/ 0 h 2238375"/>
              <a:gd name="connsiteX2" fmla="*/ 571500 w 6096000"/>
              <a:gd name="connsiteY2" fmla="*/ 9525 h 2238375"/>
              <a:gd name="connsiteX3" fmla="*/ 571500 w 6096000"/>
              <a:gd name="connsiteY3" fmla="*/ 1019175 h 2238375"/>
              <a:gd name="connsiteX4" fmla="*/ 2428875 w 6096000"/>
              <a:gd name="connsiteY4" fmla="*/ 133350 h 2238375"/>
              <a:gd name="connsiteX5" fmla="*/ 2428875 w 6096000"/>
              <a:gd name="connsiteY5" fmla="*/ 1009650 h 2238375"/>
              <a:gd name="connsiteX6" fmla="*/ 4276725 w 6096000"/>
              <a:gd name="connsiteY6" fmla="*/ 123825 h 2238375"/>
              <a:gd name="connsiteX7" fmla="*/ 4267200 w 6096000"/>
              <a:gd name="connsiteY7" fmla="*/ 1019175 h 2238375"/>
              <a:gd name="connsiteX8" fmla="*/ 6086475 w 6096000"/>
              <a:gd name="connsiteY8" fmla="*/ 133350 h 2238375"/>
              <a:gd name="connsiteX9" fmla="*/ 6096000 w 6096000"/>
              <a:gd name="connsiteY9" fmla="*/ 2238375 h 2238375"/>
              <a:gd name="connsiteX10" fmla="*/ 9525 w 6096000"/>
              <a:gd name="connsiteY10" fmla="*/ 2238375 h 22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2238375">
                <a:moveTo>
                  <a:pt x="9525" y="2238375"/>
                </a:moveTo>
                <a:lnTo>
                  <a:pt x="0" y="0"/>
                </a:lnTo>
                <a:lnTo>
                  <a:pt x="571500" y="9525"/>
                </a:lnTo>
                <a:lnTo>
                  <a:pt x="571500" y="1019175"/>
                </a:lnTo>
                <a:lnTo>
                  <a:pt x="2428875" y="133350"/>
                </a:lnTo>
                <a:lnTo>
                  <a:pt x="2428875" y="1009650"/>
                </a:lnTo>
                <a:lnTo>
                  <a:pt x="4276725" y="123825"/>
                </a:lnTo>
                <a:lnTo>
                  <a:pt x="4267200" y="1019175"/>
                </a:lnTo>
                <a:lnTo>
                  <a:pt x="6086475" y="133350"/>
                </a:lnTo>
                <a:lnTo>
                  <a:pt x="6096000" y="2238375"/>
                </a:lnTo>
                <a:lnTo>
                  <a:pt x="9525" y="2238375"/>
                </a:lnTo>
                <a:close/>
              </a:path>
            </a:pathLst>
          </a:custGeom>
          <a:solidFill>
            <a:srgbClr val="FFFF66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</a:endParaRPr>
          </a:p>
        </p:txBody>
      </p:sp>
      <p:sp>
        <p:nvSpPr>
          <p:cNvPr id="35" name="Rectangle 7"/>
          <p:cNvSpPr>
            <a:spLocks noChangeArrowheads="1"/>
          </p:cNvSpPr>
          <p:nvPr/>
        </p:nvSpPr>
        <p:spPr bwMode="auto">
          <a:xfrm>
            <a:off x="4850645" y="5456238"/>
            <a:ext cx="1439863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91" tIns="43750" rIns="85991" bIns="43750">
            <a:spAutoFit/>
          </a:bodyPr>
          <a:lstStyle>
            <a:lvl1pPr defTabSz="715963">
              <a:defRPr sz="2000">
                <a:solidFill>
                  <a:schemeClr val="tx1"/>
                </a:solidFill>
                <a:latin typeface="Times" pitchFamily="1" charset="0"/>
              </a:defRPr>
            </a:lvl1pPr>
            <a:lvl2pPr marL="742950" indent="-285750" defTabSz="715963">
              <a:defRPr sz="2000">
                <a:solidFill>
                  <a:schemeClr val="tx1"/>
                </a:solidFill>
                <a:latin typeface="Times" pitchFamily="1" charset="0"/>
              </a:defRPr>
            </a:lvl2pPr>
            <a:lvl3pPr marL="11430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3pPr>
            <a:lvl4pPr marL="16002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4pPr>
            <a:lvl5pPr marL="20574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900" dirty="0">
                <a:solidFill>
                  <a:srgbClr val="000000"/>
                </a:solidFill>
                <a:latin typeface="Arial" charset="0"/>
              </a:rPr>
              <a:t>Gasfassung mit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900" dirty="0">
                <a:solidFill>
                  <a:srgbClr val="000000"/>
                </a:solidFill>
                <a:latin typeface="Arial" charset="0"/>
              </a:rPr>
              <a:t>Methanoxidations-fenster </a:t>
            </a:r>
            <a:r>
              <a:rPr lang="de-DE" altLang="de-DE" sz="900" dirty="0" err="1">
                <a:solidFill>
                  <a:srgbClr val="000000"/>
                </a:solidFill>
                <a:latin typeface="Arial" charset="0"/>
              </a:rPr>
              <a:t>Dörferblick</a:t>
            </a:r>
            <a:endParaRPr lang="de-DE" altLang="de-DE" sz="9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6" name="Rectangle 302"/>
          <p:cNvSpPr>
            <a:spLocks noChangeAspect="1" noChangeArrowheads="1"/>
          </p:cNvSpPr>
          <p:nvPr/>
        </p:nvSpPr>
        <p:spPr bwMode="auto">
          <a:xfrm>
            <a:off x="7852178" y="4172233"/>
            <a:ext cx="167994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1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1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1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1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900" dirty="0">
                <a:solidFill>
                  <a:srgbClr val="000000"/>
                </a:solidFill>
                <a:latin typeface="Arial"/>
              </a:rPr>
              <a:t>- </a:t>
            </a:r>
            <a:r>
              <a:rPr lang="de-DE" altLang="de-DE" sz="900" dirty="0" err="1">
                <a:solidFill>
                  <a:srgbClr val="000000"/>
                </a:solidFill>
                <a:latin typeface="Arial"/>
              </a:rPr>
              <a:t>Biogaanlage</a:t>
            </a:r>
            <a:r>
              <a:rPr lang="de-DE" altLang="de-DE" sz="900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altLang="de-DE" sz="900" dirty="0" err="1">
                <a:solidFill>
                  <a:srgbClr val="000000"/>
                </a:solidFill>
                <a:latin typeface="Arial"/>
              </a:rPr>
              <a:t>Hennickendorf</a:t>
            </a:r>
            <a:endParaRPr lang="de-DE" altLang="de-DE" sz="900" dirty="0">
              <a:solidFill>
                <a:srgbClr val="000000"/>
              </a:solidFill>
              <a:latin typeface="Aria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900" dirty="0">
                <a:solidFill>
                  <a:srgbClr val="000000"/>
                </a:solidFill>
                <a:latin typeface="Arial"/>
              </a:rPr>
              <a:t>- Kompostanlage </a:t>
            </a:r>
            <a:r>
              <a:rPr lang="de-DE" altLang="de-DE" sz="900" dirty="0" err="1">
                <a:solidFill>
                  <a:srgbClr val="000000"/>
                </a:solidFill>
                <a:latin typeface="Arial"/>
              </a:rPr>
              <a:t>Hennickendorf</a:t>
            </a:r>
            <a:endParaRPr lang="de-DE" altLang="de-DE" sz="900" dirty="0">
              <a:solidFill>
                <a:srgbClr val="000000"/>
              </a:solidFill>
              <a:latin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Freihandform 36"/>
          <p:cNvSpPr/>
          <p:nvPr/>
        </p:nvSpPr>
        <p:spPr bwMode="auto">
          <a:xfrm>
            <a:off x="4371823" y="2540000"/>
            <a:ext cx="345473" cy="199390"/>
          </a:xfrm>
          <a:custGeom>
            <a:avLst/>
            <a:gdLst>
              <a:gd name="connsiteX0" fmla="*/ 9525 w 6096000"/>
              <a:gd name="connsiteY0" fmla="*/ 2238375 h 2238375"/>
              <a:gd name="connsiteX1" fmla="*/ 0 w 6096000"/>
              <a:gd name="connsiteY1" fmla="*/ 0 h 2238375"/>
              <a:gd name="connsiteX2" fmla="*/ 571500 w 6096000"/>
              <a:gd name="connsiteY2" fmla="*/ 9525 h 2238375"/>
              <a:gd name="connsiteX3" fmla="*/ 571500 w 6096000"/>
              <a:gd name="connsiteY3" fmla="*/ 1019175 h 2238375"/>
              <a:gd name="connsiteX4" fmla="*/ 2428875 w 6096000"/>
              <a:gd name="connsiteY4" fmla="*/ 133350 h 2238375"/>
              <a:gd name="connsiteX5" fmla="*/ 2428875 w 6096000"/>
              <a:gd name="connsiteY5" fmla="*/ 1009650 h 2238375"/>
              <a:gd name="connsiteX6" fmla="*/ 4276725 w 6096000"/>
              <a:gd name="connsiteY6" fmla="*/ 123825 h 2238375"/>
              <a:gd name="connsiteX7" fmla="*/ 4267200 w 6096000"/>
              <a:gd name="connsiteY7" fmla="*/ 1019175 h 2238375"/>
              <a:gd name="connsiteX8" fmla="*/ 6086475 w 6096000"/>
              <a:gd name="connsiteY8" fmla="*/ 133350 h 2238375"/>
              <a:gd name="connsiteX9" fmla="*/ 6096000 w 6096000"/>
              <a:gd name="connsiteY9" fmla="*/ 2238375 h 2238375"/>
              <a:gd name="connsiteX10" fmla="*/ 9525 w 6096000"/>
              <a:gd name="connsiteY10" fmla="*/ 2238375 h 22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2238375">
                <a:moveTo>
                  <a:pt x="9525" y="2238375"/>
                </a:moveTo>
                <a:lnTo>
                  <a:pt x="0" y="0"/>
                </a:lnTo>
                <a:lnTo>
                  <a:pt x="571500" y="9525"/>
                </a:lnTo>
                <a:lnTo>
                  <a:pt x="571500" y="1019175"/>
                </a:lnTo>
                <a:lnTo>
                  <a:pt x="2428875" y="133350"/>
                </a:lnTo>
                <a:lnTo>
                  <a:pt x="2428875" y="1009650"/>
                </a:lnTo>
                <a:lnTo>
                  <a:pt x="4276725" y="123825"/>
                </a:lnTo>
                <a:lnTo>
                  <a:pt x="4267200" y="1019175"/>
                </a:lnTo>
                <a:lnTo>
                  <a:pt x="6086475" y="133350"/>
                </a:lnTo>
                <a:lnTo>
                  <a:pt x="6096000" y="2238375"/>
                </a:lnTo>
                <a:lnTo>
                  <a:pt x="9525" y="2238375"/>
                </a:lnTo>
                <a:close/>
              </a:path>
            </a:pathLst>
          </a:custGeom>
          <a:pattFill prst="lgCheck">
            <a:fgClr>
              <a:srgbClr val="F47216"/>
            </a:fgClr>
            <a:bgClr>
              <a:srgbClr val="0E5596"/>
            </a:bgClr>
          </a:pattFill>
          <a:ln w="19050" cap="flat" cmpd="sng" algn="ctr">
            <a:solidFill>
              <a:srgbClr val="FD721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2000">
              <a:solidFill>
                <a:srgbClr val="000000"/>
              </a:solidFill>
              <a:latin typeface="Times" pitchFamily="1" charset="0"/>
            </a:endParaRPr>
          </a:p>
        </p:txBody>
      </p:sp>
      <p:sp>
        <p:nvSpPr>
          <p:cNvPr id="38" name="Freihandform 37"/>
          <p:cNvSpPr/>
          <p:nvPr/>
        </p:nvSpPr>
        <p:spPr bwMode="auto">
          <a:xfrm>
            <a:off x="2955170" y="3383933"/>
            <a:ext cx="301625" cy="173038"/>
          </a:xfrm>
          <a:custGeom>
            <a:avLst/>
            <a:gdLst>
              <a:gd name="connsiteX0" fmla="*/ 9525 w 6096000"/>
              <a:gd name="connsiteY0" fmla="*/ 2238375 h 2238375"/>
              <a:gd name="connsiteX1" fmla="*/ 0 w 6096000"/>
              <a:gd name="connsiteY1" fmla="*/ 0 h 2238375"/>
              <a:gd name="connsiteX2" fmla="*/ 571500 w 6096000"/>
              <a:gd name="connsiteY2" fmla="*/ 9525 h 2238375"/>
              <a:gd name="connsiteX3" fmla="*/ 571500 w 6096000"/>
              <a:gd name="connsiteY3" fmla="*/ 1019175 h 2238375"/>
              <a:gd name="connsiteX4" fmla="*/ 2428875 w 6096000"/>
              <a:gd name="connsiteY4" fmla="*/ 133350 h 2238375"/>
              <a:gd name="connsiteX5" fmla="*/ 2428875 w 6096000"/>
              <a:gd name="connsiteY5" fmla="*/ 1009650 h 2238375"/>
              <a:gd name="connsiteX6" fmla="*/ 4276725 w 6096000"/>
              <a:gd name="connsiteY6" fmla="*/ 123825 h 2238375"/>
              <a:gd name="connsiteX7" fmla="*/ 4267200 w 6096000"/>
              <a:gd name="connsiteY7" fmla="*/ 1019175 h 2238375"/>
              <a:gd name="connsiteX8" fmla="*/ 6086475 w 6096000"/>
              <a:gd name="connsiteY8" fmla="*/ 133350 h 2238375"/>
              <a:gd name="connsiteX9" fmla="*/ 6096000 w 6096000"/>
              <a:gd name="connsiteY9" fmla="*/ 2238375 h 2238375"/>
              <a:gd name="connsiteX10" fmla="*/ 9525 w 6096000"/>
              <a:gd name="connsiteY10" fmla="*/ 2238375 h 22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2238375">
                <a:moveTo>
                  <a:pt x="9525" y="2238375"/>
                </a:moveTo>
                <a:lnTo>
                  <a:pt x="0" y="0"/>
                </a:lnTo>
                <a:lnTo>
                  <a:pt x="571500" y="9525"/>
                </a:lnTo>
                <a:lnTo>
                  <a:pt x="571500" y="1019175"/>
                </a:lnTo>
                <a:lnTo>
                  <a:pt x="2428875" y="133350"/>
                </a:lnTo>
                <a:lnTo>
                  <a:pt x="2428875" y="1009650"/>
                </a:lnTo>
                <a:lnTo>
                  <a:pt x="4276725" y="123825"/>
                </a:lnTo>
                <a:lnTo>
                  <a:pt x="4267200" y="1019175"/>
                </a:lnTo>
                <a:lnTo>
                  <a:pt x="6086475" y="133350"/>
                </a:lnTo>
                <a:lnTo>
                  <a:pt x="6096000" y="2238375"/>
                </a:lnTo>
                <a:lnTo>
                  <a:pt x="9525" y="2238375"/>
                </a:lnTo>
                <a:close/>
              </a:path>
            </a:pathLst>
          </a:custGeom>
          <a:solidFill>
            <a:srgbClr val="F47216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</a:endParaRPr>
          </a:p>
        </p:txBody>
      </p:sp>
      <p:sp>
        <p:nvSpPr>
          <p:cNvPr id="39" name="Freihandform 38"/>
          <p:cNvSpPr/>
          <p:nvPr/>
        </p:nvSpPr>
        <p:spPr bwMode="auto">
          <a:xfrm>
            <a:off x="8127686" y="3915860"/>
            <a:ext cx="301625" cy="173038"/>
          </a:xfrm>
          <a:custGeom>
            <a:avLst/>
            <a:gdLst>
              <a:gd name="connsiteX0" fmla="*/ 9525 w 6096000"/>
              <a:gd name="connsiteY0" fmla="*/ 2238375 h 2238375"/>
              <a:gd name="connsiteX1" fmla="*/ 0 w 6096000"/>
              <a:gd name="connsiteY1" fmla="*/ 0 h 2238375"/>
              <a:gd name="connsiteX2" fmla="*/ 571500 w 6096000"/>
              <a:gd name="connsiteY2" fmla="*/ 9525 h 2238375"/>
              <a:gd name="connsiteX3" fmla="*/ 571500 w 6096000"/>
              <a:gd name="connsiteY3" fmla="*/ 1019175 h 2238375"/>
              <a:gd name="connsiteX4" fmla="*/ 2428875 w 6096000"/>
              <a:gd name="connsiteY4" fmla="*/ 133350 h 2238375"/>
              <a:gd name="connsiteX5" fmla="*/ 2428875 w 6096000"/>
              <a:gd name="connsiteY5" fmla="*/ 1009650 h 2238375"/>
              <a:gd name="connsiteX6" fmla="*/ 4276725 w 6096000"/>
              <a:gd name="connsiteY6" fmla="*/ 123825 h 2238375"/>
              <a:gd name="connsiteX7" fmla="*/ 4267200 w 6096000"/>
              <a:gd name="connsiteY7" fmla="*/ 1019175 h 2238375"/>
              <a:gd name="connsiteX8" fmla="*/ 6086475 w 6096000"/>
              <a:gd name="connsiteY8" fmla="*/ 133350 h 2238375"/>
              <a:gd name="connsiteX9" fmla="*/ 6096000 w 6096000"/>
              <a:gd name="connsiteY9" fmla="*/ 2238375 h 2238375"/>
              <a:gd name="connsiteX10" fmla="*/ 9525 w 6096000"/>
              <a:gd name="connsiteY10" fmla="*/ 2238375 h 22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2238375">
                <a:moveTo>
                  <a:pt x="9525" y="2238375"/>
                </a:moveTo>
                <a:lnTo>
                  <a:pt x="0" y="0"/>
                </a:lnTo>
                <a:lnTo>
                  <a:pt x="571500" y="9525"/>
                </a:lnTo>
                <a:lnTo>
                  <a:pt x="571500" y="1019175"/>
                </a:lnTo>
                <a:lnTo>
                  <a:pt x="2428875" y="133350"/>
                </a:lnTo>
                <a:lnTo>
                  <a:pt x="2428875" y="1009650"/>
                </a:lnTo>
                <a:lnTo>
                  <a:pt x="4276725" y="123825"/>
                </a:lnTo>
                <a:lnTo>
                  <a:pt x="4267200" y="1019175"/>
                </a:lnTo>
                <a:lnTo>
                  <a:pt x="6086475" y="133350"/>
                </a:lnTo>
                <a:lnTo>
                  <a:pt x="6096000" y="2238375"/>
                </a:lnTo>
                <a:lnTo>
                  <a:pt x="9525" y="2238375"/>
                </a:lnTo>
                <a:close/>
              </a:path>
            </a:pathLst>
          </a:custGeom>
          <a:solidFill>
            <a:srgbClr val="F47216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</a:endParaRPr>
          </a:p>
        </p:txBody>
      </p:sp>
      <p:sp>
        <p:nvSpPr>
          <p:cNvPr id="40" name="Freihandform 39"/>
          <p:cNvSpPr/>
          <p:nvPr/>
        </p:nvSpPr>
        <p:spPr bwMode="auto">
          <a:xfrm>
            <a:off x="8280086" y="4013668"/>
            <a:ext cx="301625" cy="173038"/>
          </a:xfrm>
          <a:custGeom>
            <a:avLst/>
            <a:gdLst>
              <a:gd name="connsiteX0" fmla="*/ 9525 w 6096000"/>
              <a:gd name="connsiteY0" fmla="*/ 2238375 h 2238375"/>
              <a:gd name="connsiteX1" fmla="*/ 0 w 6096000"/>
              <a:gd name="connsiteY1" fmla="*/ 0 h 2238375"/>
              <a:gd name="connsiteX2" fmla="*/ 571500 w 6096000"/>
              <a:gd name="connsiteY2" fmla="*/ 9525 h 2238375"/>
              <a:gd name="connsiteX3" fmla="*/ 571500 w 6096000"/>
              <a:gd name="connsiteY3" fmla="*/ 1019175 h 2238375"/>
              <a:gd name="connsiteX4" fmla="*/ 2428875 w 6096000"/>
              <a:gd name="connsiteY4" fmla="*/ 133350 h 2238375"/>
              <a:gd name="connsiteX5" fmla="*/ 2428875 w 6096000"/>
              <a:gd name="connsiteY5" fmla="*/ 1009650 h 2238375"/>
              <a:gd name="connsiteX6" fmla="*/ 4276725 w 6096000"/>
              <a:gd name="connsiteY6" fmla="*/ 123825 h 2238375"/>
              <a:gd name="connsiteX7" fmla="*/ 4267200 w 6096000"/>
              <a:gd name="connsiteY7" fmla="*/ 1019175 h 2238375"/>
              <a:gd name="connsiteX8" fmla="*/ 6086475 w 6096000"/>
              <a:gd name="connsiteY8" fmla="*/ 133350 h 2238375"/>
              <a:gd name="connsiteX9" fmla="*/ 6096000 w 6096000"/>
              <a:gd name="connsiteY9" fmla="*/ 2238375 h 2238375"/>
              <a:gd name="connsiteX10" fmla="*/ 9525 w 6096000"/>
              <a:gd name="connsiteY10" fmla="*/ 2238375 h 22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2238375">
                <a:moveTo>
                  <a:pt x="9525" y="2238375"/>
                </a:moveTo>
                <a:lnTo>
                  <a:pt x="0" y="0"/>
                </a:lnTo>
                <a:lnTo>
                  <a:pt x="571500" y="9525"/>
                </a:lnTo>
                <a:lnTo>
                  <a:pt x="571500" y="1019175"/>
                </a:lnTo>
                <a:lnTo>
                  <a:pt x="2428875" y="133350"/>
                </a:lnTo>
                <a:lnTo>
                  <a:pt x="2428875" y="1009650"/>
                </a:lnTo>
                <a:lnTo>
                  <a:pt x="4276725" y="123825"/>
                </a:lnTo>
                <a:lnTo>
                  <a:pt x="4267200" y="1019175"/>
                </a:lnTo>
                <a:lnTo>
                  <a:pt x="6086475" y="133350"/>
                </a:lnTo>
                <a:lnTo>
                  <a:pt x="6096000" y="2238375"/>
                </a:lnTo>
                <a:lnTo>
                  <a:pt x="9525" y="2238375"/>
                </a:lnTo>
                <a:close/>
              </a:path>
            </a:pathLst>
          </a:custGeom>
          <a:solidFill>
            <a:srgbClr val="F47216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</a:endParaRPr>
          </a:p>
        </p:txBody>
      </p:sp>
      <p:sp>
        <p:nvSpPr>
          <p:cNvPr id="41" name="Freihandform 40"/>
          <p:cNvSpPr/>
          <p:nvPr/>
        </p:nvSpPr>
        <p:spPr bwMode="auto">
          <a:xfrm>
            <a:off x="4999029" y="1950866"/>
            <a:ext cx="301625" cy="171450"/>
          </a:xfrm>
          <a:custGeom>
            <a:avLst/>
            <a:gdLst>
              <a:gd name="connsiteX0" fmla="*/ 9525 w 6096000"/>
              <a:gd name="connsiteY0" fmla="*/ 2238375 h 2238375"/>
              <a:gd name="connsiteX1" fmla="*/ 0 w 6096000"/>
              <a:gd name="connsiteY1" fmla="*/ 0 h 2238375"/>
              <a:gd name="connsiteX2" fmla="*/ 571500 w 6096000"/>
              <a:gd name="connsiteY2" fmla="*/ 9525 h 2238375"/>
              <a:gd name="connsiteX3" fmla="*/ 571500 w 6096000"/>
              <a:gd name="connsiteY3" fmla="*/ 1019175 h 2238375"/>
              <a:gd name="connsiteX4" fmla="*/ 2428875 w 6096000"/>
              <a:gd name="connsiteY4" fmla="*/ 133350 h 2238375"/>
              <a:gd name="connsiteX5" fmla="*/ 2428875 w 6096000"/>
              <a:gd name="connsiteY5" fmla="*/ 1009650 h 2238375"/>
              <a:gd name="connsiteX6" fmla="*/ 4276725 w 6096000"/>
              <a:gd name="connsiteY6" fmla="*/ 123825 h 2238375"/>
              <a:gd name="connsiteX7" fmla="*/ 4267200 w 6096000"/>
              <a:gd name="connsiteY7" fmla="*/ 1019175 h 2238375"/>
              <a:gd name="connsiteX8" fmla="*/ 6086475 w 6096000"/>
              <a:gd name="connsiteY8" fmla="*/ 133350 h 2238375"/>
              <a:gd name="connsiteX9" fmla="*/ 6096000 w 6096000"/>
              <a:gd name="connsiteY9" fmla="*/ 2238375 h 2238375"/>
              <a:gd name="connsiteX10" fmla="*/ 9525 w 6096000"/>
              <a:gd name="connsiteY10" fmla="*/ 2238375 h 22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2238375">
                <a:moveTo>
                  <a:pt x="9525" y="2238375"/>
                </a:moveTo>
                <a:lnTo>
                  <a:pt x="0" y="0"/>
                </a:lnTo>
                <a:lnTo>
                  <a:pt x="571500" y="9525"/>
                </a:lnTo>
                <a:lnTo>
                  <a:pt x="571500" y="1019175"/>
                </a:lnTo>
                <a:lnTo>
                  <a:pt x="2428875" y="133350"/>
                </a:lnTo>
                <a:lnTo>
                  <a:pt x="2428875" y="1009650"/>
                </a:lnTo>
                <a:lnTo>
                  <a:pt x="4276725" y="123825"/>
                </a:lnTo>
                <a:lnTo>
                  <a:pt x="4267200" y="1019175"/>
                </a:lnTo>
                <a:lnTo>
                  <a:pt x="6086475" y="133350"/>
                </a:lnTo>
                <a:lnTo>
                  <a:pt x="6096000" y="2238375"/>
                </a:lnTo>
                <a:lnTo>
                  <a:pt x="9525" y="2238375"/>
                </a:lnTo>
                <a:close/>
              </a:path>
            </a:pathLst>
          </a:custGeom>
          <a:solidFill>
            <a:srgbClr val="F47216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</a:endParaRPr>
          </a:p>
        </p:txBody>
      </p:sp>
      <p:sp>
        <p:nvSpPr>
          <p:cNvPr id="42" name="Freihandform 41"/>
          <p:cNvSpPr/>
          <p:nvPr/>
        </p:nvSpPr>
        <p:spPr bwMode="auto">
          <a:xfrm>
            <a:off x="6132497" y="1428917"/>
            <a:ext cx="301625" cy="173037"/>
          </a:xfrm>
          <a:custGeom>
            <a:avLst/>
            <a:gdLst>
              <a:gd name="connsiteX0" fmla="*/ 9525 w 6096000"/>
              <a:gd name="connsiteY0" fmla="*/ 2238375 h 2238375"/>
              <a:gd name="connsiteX1" fmla="*/ 0 w 6096000"/>
              <a:gd name="connsiteY1" fmla="*/ 0 h 2238375"/>
              <a:gd name="connsiteX2" fmla="*/ 571500 w 6096000"/>
              <a:gd name="connsiteY2" fmla="*/ 9525 h 2238375"/>
              <a:gd name="connsiteX3" fmla="*/ 571500 w 6096000"/>
              <a:gd name="connsiteY3" fmla="*/ 1019175 h 2238375"/>
              <a:gd name="connsiteX4" fmla="*/ 2428875 w 6096000"/>
              <a:gd name="connsiteY4" fmla="*/ 133350 h 2238375"/>
              <a:gd name="connsiteX5" fmla="*/ 2428875 w 6096000"/>
              <a:gd name="connsiteY5" fmla="*/ 1009650 h 2238375"/>
              <a:gd name="connsiteX6" fmla="*/ 4276725 w 6096000"/>
              <a:gd name="connsiteY6" fmla="*/ 123825 h 2238375"/>
              <a:gd name="connsiteX7" fmla="*/ 4267200 w 6096000"/>
              <a:gd name="connsiteY7" fmla="*/ 1019175 h 2238375"/>
              <a:gd name="connsiteX8" fmla="*/ 6086475 w 6096000"/>
              <a:gd name="connsiteY8" fmla="*/ 133350 h 2238375"/>
              <a:gd name="connsiteX9" fmla="*/ 6096000 w 6096000"/>
              <a:gd name="connsiteY9" fmla="*/ 2238375 h 2238375"/>
              <a:gd name="connsiteX10" fmla="*/ 9525 w 6096000"/>
              <a:gd name="connsiteY10" fmla="*/ 2238375 h 22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2238375">
                <a:moveTo>
                  <a:pt x="9525" y="2238375"/>
                </a:moveTo>
                <a:lnTo>
                  <a:pt x="0" y="0"/>
                </a:lnTo>
                <a:lnTo>
                  <a:pt x="571500" y="9525"/>
                </a:lnTo>
                <a:lnTo>
                  <a:pt x="571500" y="1019175"/>
                </a:lnTo>
                <a:lnTo>
                  <a:pt x="2428875" y="133350"/>
                </a:lnTo>
                <a:lnTo>
                  <a:pt x="2428875" y="1009650"/>
                </a:lnTo>
                <a:lnTo>
                  <a:pt x="4276725" y="123825"/>
                </a:lnTo>
                <a:lnTo>
                  <a:pt x="4267200" y="1019175"/>
                </a:lnTo>
                <a:lnTo>
                  <a:pt x="6086475" y="133350"/>
                </a:lnTo>
                <a:lnTo>
                  <a:pt x="6096000" y="2238375"/>
                </a:lnTo>
                <a:lnTo>
                  <a:pt x="9525" y="2238375"/>
                </a:lnTo>
                <a:close/>
              </a:path>
            </a:pathLst>
          </a:custGeom>
          <a:solidFill>
            <a:srgbClr val="FFFF66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</a:endParaRPr>
          </a:p>
        </p:txBody>
      </p:sp>
      <p:sp>
        <p:nvSpPr>
          <p:cNvPr id="43" name="Freihandform 42"/>
          <p:cNvSpPr/>
          <p:nvPr/>
        </p:nvSpPr>
        <p:spPr bwMode="auto">
          <a:xfrm>
            <a:off x="6132497" y="5602105"/>
            <a:ext cx="301625" cy="173037"/>
          </a:xfrm>
          <a:custGeom>
            <a:avLst/>
            <a:gdLst>
              <a:gd name="connsiteX0" fmla="*/ 9525 w 6096000"/>
              <a:gd name="connsiteY0" fmla="*/ 2238375 h 2238375"/>
              <a:gd name="connsiteX1" fmla="*/ 0 w 6096000"/>
              <a:gd name="connsiteY1" fmla="*/ 0 h 2238375"/>
              <a:gd name="connsiteX2" fmla="*/ 571500 w 6096000"/>
              <a:gd name="connsiteY2" fmla="*/ 9525 h 2238375"/>
              <a:gd name="connsiteX3" fmla="*/ 571500 w 6096000"/>
              <a:gd name="connsiteY3" fmla="*/ 1019175 h 2238375"/>
              <a:gd name="connsiteX4" fmla="*/ 2428875 w 6096000"/>
              <a:gd name="connsiteY4" fmla="*/ 133350 h 2238375"/>
              <a:gd name="connsiteX5" fmla="*/ 2428875 w 6096000"/>
              <a:gd name="connsiteY5" fmla="*/ 1009650 h 2238375"/>
              <a:gd name="connsiteX6" fmla="*/ 4276725 w 6096000"/>
              <a:gd name="connsiteY6" fmla="*/ 123825 h 2238375"/>
              <a:gd name="connsiteX7" fmla="*/ 4267200 w 6096000"/>
              <a:gd name="connsiteY7" fmla="*/ 1019175 h 2238375"/>
              <a:gd name="connsiteX8" fmla="*/ 6086475 w 6096000"/>
              <a:gd name="connsiteY8" fmla="*/ 133350 h 2238375"/>
              <a:gd name="connsiteX9" fmla="*/ 6096000 w 6096000"/>
              <a:gd name="connsiteY9" fmla="*/ 2238375 h 2238375"/>
              <a:gd name="connsiteX10" fmla="*/ 9525 w 6096000"/>
              <a:gd name="connsiteY10" fmla="*/ 2238375 h 22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2238375">
                <a:moveTo>
                  <a:pt x="9525" y="2238375"/>
                </a:moveTo>
                <a:lnTo>
                  <a:pt x="0" y="0"/>
                </a:lnTo>
                <a:lnTo>
                  <a:pt x="571500" y="9525"/>
                </a:lnTo>
                <a:lnTo>
                  <a:pt x="571500" y="1019175"/>
                </a:lnTo>
                <a:lnTo>
                  <a:pt x="2428875" y="133350"/>
                </a:lnTo>
                <a:lnTo>
                  <a:pt x="2428875" y="1009650"/>
                </a:lnTo>
                <a:lnTo>
                  <a:pt x="4276725" y="123825"/>
                </a:lnTo>
                <a:lnTo>
                  <a:pt x="4267200" y="1019175"/>
                </a:lnTo>
                <a:lnTo>
                  <a:pt x="6086475" y="133350"/>
                </a:lnTo>
                <a:lnTo>
                  <a:pt x="6096000" y="2238375"/>
                </a:lnTo>
                <a:lnTo>
                  <a:pt x="9525" y="2238375"/>
                </a:lnTo>
                <a:close/>
              </a:path>
            </a:pathLst>
          </a:custGeom>
          <a:solidFill>
            <a:srgbClr val="FFFF66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</a:endParaRPr>
          </a:p>
        </p:txBody>
      </p:sp>
      <p:sp>
        <p:nvSpPr>
          <p:cNvPr id="44" name="Freihandform 43"/>
          <p:cNvSpPr/>
          <p:nvPr/>
        </p:nvSpPr>
        <p:spPr bwMode="auto">
          <a:xfrm>
            <a:off x="6284897" y="5696137"/>
            <a:ext cx="301625" cy="173037"/>
          </a:xfrm>
          <a:custGeom>
            <a:avLst/>
            <a:gdLst>
              <a:gd name="connsiteX0" fmla="*/ 9525 w 6096000"/>
              <a:gd name="connsiteY0" fmla="*/ 2238375 h 2238375"/>
              <a:gd name="connsiteX1" fmla="*/ 0 w 6096000"/>
              <a:gd name="connsiteY1" fmla="*/ 0 h 2238375"/>
              <a:gd name="connsiteX2" fmla="*/ 571500 w 6096000"/>
              <a:gd name="connsiteY2" fmla="*/ 9525 h 2238375"/>
              <a:gd name="connsiteX3" fmla="*/ 571500 w 6096000"/>
              <a:gd name="connsiteY3" fmla="*/ 1019175 h 2238375"/>
              <a:gd name="connsiteX4" fmla="*/ 2428875 w 6096000"/>
              <a:gd name="connsiteY4" fmla="*/ 133350 h 2238375"/>
              <a:gd name="connsiteX5" fmla="*/ 2428875 w 6096000"/>
              <a:gd name="connsiteY5" fmla="*/ 1009650 h 2238375"/>
              <a:gd name="connsiteX6" fmla="*/ 4276725 w 6096000"/>
              <a:gd name="connsiteY6" fmla="*/ 123825 h 2238375"/>
              <a:gd name="connsiteX7" fmla="*/ 4267200 w 6096000"/>
              <a:gd name="connsiteY7" fmla="*/ 1019175 h 2238375"/>
              <a:gd name="connsiteX8" fmla="*/ 6086475 w 6096000"/>
              <a:gd name="connsiteY8" fmla="*/ 133350 h 2238375"/>
              <a:gd name="connsiteX9" fmla="*/ 6096000 w 6096000"/>
              <a:gd name="connsiteY9" fmla="*/ 2238375 h 2238375"/>
              <a:gd name="connsiteX10" fmla="*/ 9525 w 6096000"/>
              <a:gd name="connsiteY10" fmla="*/ 2238375 h 22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2238375">
                <a:moveTo>
                  <a:pt x="9525" y="2238375"/>
                </a:moveTo>
                <a:lnTo>
                  <a:pt x="0" y="0"/>
                </a:lnTo>
                <a:lnTo>
                  <a:pt x="571500" y="9525"/>
                </a:lnTo>
                <a:lnTo>
                  <a:pt x="571500" y="1019175"/>
                </a:lnTo>
                <a:lnTo>
                  <a:pt x="2428875" y="133350"/>
                </a:lnTo>
                <a:lnTo>
                  <a:pt x="2428875" y="1009650"/>
                </a:lnTo>
                <a:lnTo>
                  <a:pt x="4276725" y="123825"/>
                </a:lnTo>
                <a:lnTo>
                  <a:pt x="4267200" y="1019175"/>
                </a:lnTo>
                <a:lnTo>
                  <a:pt x="6086475" y="133350"/>
                </a:lnTo>
                <a:lnTo>
                  <a:pt x="6096000" y="2238375"/>
                </a:lnTo>
                <a:lnTo>
                  <a:pt x="9525" y="2238375"/>
                </a:lnTo>
                <a:close/>
              </a:path>
            </a:pathLst>
          </a:custGeom>
          <a:solidFill>
            <a:srgbClr val="FFFF66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</a:endParaRPr>
          </a:p>
        </p:txBody>
      </p:sp>
      <p:sp>
        <p:nvSpPr>
          <p:cNvPr id="45" name="Freihandform 44"/>
          <p:cNvSpPr/>
          <p:nvPr/>
        </p:nvSpPr>
        <p:spPr bwMode="auto">
          <a:xfrm>
            <a:off x="1742321" y="5292725"/>
            <a:ext cx="301625" cy="171450"/>
          </a:xfrm>
          <a:custGeom>
            <a:avLst/>
            <a:gdLst>
              <a:gd name="connsiteX0" fmla="*/ 9525 w 6096000"/>
              <a:gd name="connsiteY0" fmla="*/ 2238375 h 2238375"/>
              <a:gd name="connsiteX1" fmla="*/ 0 w 6096000"/>
              <a:gd name="connsiteY1" fmla="*/ 0 h 2238375"/>
              <a:gd name="connsiteX2" fmla="*/ 571500 w 6096000"/>
              <a:gd name="connsiteY2" fmla="*/ 9525 h 2238375"/>
              <a:gd name="connsiteX3" fmla="*/ 571500 w 6096000"/>
              <a:gd name="connsiteY3" fmla="*/ 1019175 h 2238375"/>
              <a:gd name="connsiteX4" fmla="*/ 2428875 w 6096000"/>
              <a:gd name="connsiteY4" fmla="*/ 133350 h 2238375"/>
              <a:gd name="connsiteX5" fmla="*/ 2428875 w 6096000"/>
              <a:gd name="connsiteY5" fmla="*/ 1009650 h 2238375"/>
              <a:gd name="connsiteX6" fmla="*/ 4276725 w 6096000"/>
              <a:gd name="connsiteY6" fmla="*/ 123825 h 2238375"/>
              <a:gd name="connsiteX7" fmla="*/ 4267200 w 6096000"/>
              <a:gd name="connsiteY7" fmla="*/ 1019175 h 2238375"/>
              <a:gd name="connsiteX8" fmla="*/ 6086475 w 6096000"/>
              <a:gd name="connsiteY8" fmla="*/ 133350 h 2238375"/>
              <a:gd name="connsiteX9" fmla="*/ 6096000 w 6096000"/>
              <a:gd name="connsiteY9" fmla="*/ 2238375 h 2238375"/>
              <a:gd name="connsiteX10" fmla="*/ 9525 w 6096000"/>
              <a:gd name="connsiteY10" fmla="*/ 2238375 h 22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2238375">
                <a:moveTo>
                  <a:pt x="9525" y="2238375"/>
                </a:moveTo>
                <a:lnTo>
                  <a:pt x="0" y="0"/>
                </a:lnTo>
                <a:lnTo>
                  <a:pt x="571500" y="9525"/>
                </a:lnTo>
                <a:lnTo>
                  <a:pt x="571500" y="1019175"/>
                </a:lnTo>
                <a:lnTo>
                  <a:pt x="2428875" y="133350"/>
                </a:lnTo>
                <a:lnTo>
                  <a:pt x="2428875" y="1009650"/>
                </a:lnTo>
                <a:lnTo>
                  <a:pt x="4276725" y="123825"/>
                </a:lnTo>
                <a:lnTo>
                  <a:pt x="4267200" y="1019175"/>
                </a:lnTo>
                <a:lnTo>
                  <a:pt x="6086475" y="133350"/>
                </a:lnTo>
                <a:lnTo>
                  <a:pt x="6096000" y="2238375"/>
                </a:lnTo>
                <a:lnTo>
                  <a:pt x="9525" y="2238375"/>
                </a:lnTo>
                <a:close/>
              </a:path>
            </a:pathLst>
          </a:custGeom>
          <a:solidFill>
            <a:srgbClr val="FFFF66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</a:endParaRPr>
          </a:p>
        </p:txBody>
      </p:sp>
      <p:sp>
        <p:nvSpPr>
          <p:cNvPr id="46" name="Freeform 261"/>
          <p:cNvSpPr>
            <a:spLocks noChangeAspect="1"/>
          </p:cNvSpPr>
          <p:nvPr/>
        </p:nvSpPr>
        <p:spPr bwMode="auto">
          <a:xfrm>
            <a:off x="6210179" y="1455969"/>
            <a:ext cx="430715" cy="284799"/>
          </a:xfrm>
          <a:custGeom>
            <a:avLst/>
            <a:gdLst>
              <a:gd name="T0" fmla="*/ 0 w 2809"/>
              <a:gd name="T1" fmla="*/ 0 h 1921"/>
              <a:gd name="T2" fmla="*/ 0 w 2809"/>
              <a:gd name="T3" fmla="*/ 0 h 1921"/>
              <a:gd name="T4" fmla="*/ 0 w 2809"/>
              <a:gd name="T5" fmla="*/ 0 h 1921"/>
              <a:gd name="T6" fmla="*/ 0 w 2809"/>
              <a:gd name="T7" fmla="*/ 0 h 1921"/>
              <a:gd name="T8" fmla="*/ 0 w 2809"/>
              <a:gd name="T9" fmla="*/ 0 h 1921"/>
              <a:gd name="T10" fmla="*/ 0 w 2809"/>
              <a:gd name="T11" fmla="*/ 0 h 1921"/>
              <a:gd name="T12" fmla="*/ 0 w 2809"/>
              <a:gd name="T13" fmla="*/ 0 h 1921"/>
              <a:gd name="T14" fmla="*/ 0 w 2809"/>
              <a:gd name="T15" fmla="*/ 0 h 1921"/>
              <a:gd name="T16" fmla="*/ 0 w 2809"/>
              <a:gd name="T17" fmla="*/ 0 h 1921"/>
              <a:gd name="T18" fmla="*/ 0 w 2809"/>
              <a:gd name="T19" fmla="*/ 0 h 1921"/>
              <a:gd name="T20" fmla="*/ 0 w 2809"/>
              <a:gd name="T21" fmla="*/ 0 h 1921"/>
              <a:gd name="T22" fmla="*/ 0 w 2809"/>
              <a:gd name="T23" fmla="*/ 0 h 1921"/>
              <a:gd name="T24" fmla="*/ 0 w 2809"/>
              <a:gd name="T25" fmla="*/ 0 h 1921"/>
              <a:gd name="T26" fmla="*/ 0 w 2809"/>
              <a:gd name="T27" fmla="*/ 0 h 1921"/>
              <a:gd name="T28" fmla="*/ 0 w 2809"/>
              <a:gd name="T29" fmla="*/ 0 h 1921"/>
              <a:gd name="T30" fmla="*/ 0 w 2809"/>
              <a:gd name="T31" fmla="*/ 0 h 1921"/>
              <a:gd name="T32" fmla="*/ 0 w 2809"/>
              <a:gd name="T33" fmla="*/ 0 h 1921"/>
              <a:gd name="T34" fmla="*/ 0 w 2809"/>
              <a:gd name="T35" fmla="*/ 0 h 1921"/>
              <a:gd name="T36" fmla="*/ 0 w 2809"/>
              <a:gd name="T37" fmla="*/ 0 h 1921"/>
              <a:gd name="T38" fmla="*/ 0 w 2809"/>
              <a:gd name="T39" fmla="*/ 0 h 1921"/>
              <a:gd name="T40" fmla="*/ 0 w 2809"/>
              <a:gd name="T41" fmla="*/ 0 h 1921"/>
              <a:gd name="T42" fmla="*/ 0 w 2809"/>
              <a:gd name="T43" fmla="*/ 0 h 1921"/>
              <a:gd name="T44" fmla="*/ 0 w 2809"/>
              <a:gd name="T45" fmla="*/ 0 h 1921"/>
              <a:gd name="T46" fmla="*/ 0 w 2809"/>
              <a:gd name="T47" fmla="*/ 0 h 1921"/>
              <a:gd name="T48" fmla="*/ 0 w 2809"/>
              <a:gd name="T49" fmla="*/ 0 h 1921"/>
              <a:gd name="T50" fmla="*/ 0 w 2809"/>
              <a:gd name="T51" fmla="*/ 0 h 1921"/>
              <a:gd name="T52" fmla="*/ 0 w 2809"/>
              <a:gd name="T53" fmla="*/ 0 h 1921"/>
              <a:gd name="T54" fmla="*/ 0 w 2809"/>
              <a:gd name="T55" fmla="*/ 0 h 1921"/>
              <a:gd name="T56" fmla="*/ 0 w 2809"/>
              <a:gd name="T57" fmla="*/ 0 h 1921"/>
              <a:gd name="T58" fmla="*/ 0 w 2809"/>
              <a:gd name="T59" fmla="*/ 0 h 1921"/>
              <a:gd name="T60" fmla="*/ 0 w 2809"/>
              <a:gd name="T61" fmla="*/ 0 h 1921"/>
              <a:gd name="T62" fmla="*/ 0 w 2809"/>
              <a:gd name="T63" fmla="*/ 0 h 1921"/>
              <a:gd name="T64" fmla="*/ 0 w 2809"/>
              <a:gd name="T65" fmla="*/ 0 h 1921"/>
              <a:gd name="T66" fmla="*/ 0 w 2809"/>
              <a:gd name="T67" fmla="*/ 0 h 1921"/>
              <a:gd name="T68" fmla="*/ 0 w 2809"/>
              <a:gd name="T69" fmla="*/ 0 h 1921"/>
              <a:gd name="T70" fmla="*/ 0 w 2809"/>
              <a:gd name="T71" fmla="*/ 0 h 1921"/>
              <a:gd name="T72" fmla="*/ 0 w 2809"/>
              <a:gd name="T73" fmla="*/ 0 h 1921"/>
              <a:gd name="T74" fmla="*/ 0 w 2809"/>
              <a:gd name="T75" fmla="*/ 0 h 1921"/>
              <a:gd name="T76" fmla="*/ 0 w 2809"/>
              <a:gd name="T77" fmla="*/ 0 h 1921"/>
              <a:gd name="T78" fmla="*/ 0 w 2809"/>
              <a:gd name="T79" fmla="*/ 0 h 192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2809" h="1921">
                <a:moveTo>
                  <a:pt x="1854" y="144"/>
                </a:moveTo>
                <a:lnTo>
                  <a:pt x="1775" y="51"/>
                </a:lnTo>
                <a:lnTo>
                  <a:pt x="1740" y="0"/>
                </a:lnTo>
                <a:lnTo>
                  <a:pt x="1661" y="60"/>
                </a:lnTo>
                <a:lnTo>
                  <a:pt x="1697" y="128"/>
                </a:lnTo>
                <a:lnTo>
                  <a:pt x="1644" y="171"/>
                </a:lnTo>
                <a:lnTo>
                  <a:pt x="1556" y="128"/>
                </a:lnTo>
                <a:lnTo>
                  <a:pt x="1383" y="256"/>
                </a:lnTo>
                <a:lnTo>
                  <a:pt x="1347" y="323"/>
                </a:lnTo>
                <a:lnTo>
                  <a:pt x="1233" y="375"/>
                </a:lnTo>
                <a:lnTo>
                  <a:pt x="1188" y="486"/>
                </a:lnTo>
                <a:lnTo>
                  <a:pt x="1067" y="522"/>
                </a:lnTo>
                <a:lnTo>
                  <a:pt x="1102" y="632"/>
                </a:lnTo>
                <a:lnTo>
                  <a:pt x="1022" y="641"/>
                </a:lnTo>
                <a:lnTo>
                  <a:pt x="910" y="768"/>
                </a:lnTo>
                <a:lnTo>
                  <a:pt x="839" y="768"/>
                </a:lnTo>
                <a:lnTo>
                  <a:pt x="735" y="906"/>
                </a:lnTo>
                <a:lnTo>
                  <a:pt x="603" y="897"/>
                </a:lnTo>
                <a:lnTo>
                  <a:pt x="558" y="956"/>
                </a:lnTo>
                <a:lnTo>
                  <a:pt x="462" y="1025"/>
                </a:lnTo>
                <a:lnTo>
                  <a:pt x="462" y="1084"/>
                </a:lnTo>
                <a:lnTo>
                  <a:pt x="366" y="1084"/>
                </a:lnTo>
                <a:lnTo>
                  <a:pt x="279" y="1152"/>
                </a:lnTo>
                <a:lnTo>
                  <a:pt x="288" y="1272"/>
                </a:lnTo>
                <a:lnTo>
                  <a:pt x="157" y="1307"/>
                </a:lnTo>
                <a:lnTo>
                  <a:pt x="78" y="1408"/>
                </a:lnTo>
                <a:lnTo>
                  <a:pt x="51" y="1470"/>
                </a:lnTo>
                <a:lnTo>
                  <a:pt x="113" y="1495"/>
                </a:lnTo>
                <a:lnTo>
                  <a:pt x="0" y="1597"/>
                </a:lnTo>
                <a:lnTo>
                  <a:pt x="140" y="1597"/>
                </a:lnTo>
                <a:lnTo>
                  <a:pt x="147" y="1657"/>
                </a:lnTo>
                <a:lnTo>
                  <a:pt x="262" y="1613"/>
                </a:lnTo>
                <a:lnTo>
                  <a:pt x="296" y="1674"/>
                </a:lnTo>
                <a:lnTo>
                  <a:pt x="366" y="1631"/>
                </a:lnTo>
                <a:lnTo>
                  <a:pt x="357" y="1691"/>
                </a:lnTo>
                <a:lnTo>
                  <a:pt x="558" y="1674"/>
                </a:lnTo>
                <a:lnTo>
                  <a:pt x="576" y="1741"/>
                </a:lnTo>
                <a:lnTo>
                  <a:pt x="717" y="1741"/>
                </a:lnTo>
                <a:lnTo>
                  <a:pt x="743" y="1784"/>
                </a:lnTo>
                <a:lnTo>
                  <a:pt x="883" y="1819"/>
                </a:lnTo>
                <a:lnTo>
                  <a:pt x="1032" y="1758"/>
                </a:lnTo>
                <a:lnTo>
                  <a:pt x="1092" y="1819"/>
                </a:lnTo>
                <a:lnTo>
                  <a:pt x="1225" y="1767"/>
                </a:lnTo>
                <a:lnTo>
                  <a:pt x="1242" y="1861"/>
                </a:lnTo>
                <a:lnTo>
                  <a:pt x="1383" y="1835"/>
                </a:lnTo>
                <a:lnTo>
                  <a:pt x="1409" y="1878"/>
                </a:lnTo>
                <a:lnTo>
                  <a:pt x="1575" y="1845"/>
                </a:lnTo>
                <a:lnTo>
                  <a:pt x="1618" y="1921"/>
                </a:lnTo>
                <a:lnTo>
                  <a:pt x="1767" y="1871"/>
                </a:lnTo>
                <a:lnTo>
                  <a:pt x="1960" y="1904"/>
                </a:lnTo>
                <a:lnTo>
                  <a:pt x="2029" y="1861"/>
                </a:lnTo>
                <a:lnTo>
                  <a:pt x="2100" y="1845"/>
                </a:lnTo>
                <a:lnTo>
                  <a:pt x="2118" y="1733"/>
                </a:lnTo>
                <a:lnTo>
                  <a:pt x="2240" y="1802"/>
                </a:lnTo>
                <a:lnTo>
                  <a:pt x="2345" y="1810"/>
                </a:lnTo>
                <a:lnTo>
                  <a:pt x="2432" y="1741"/>
                </a:lnTo>
                <a:lnTo>
                  <a:pt x="2528" y="1674"/>
                </a:lnTo>
                <a:lnTo>
                  <a:pt x="2617" y="1751"/>
                </a:lnTo>
                <a:lnTo>
                  <a:pt x="2740" y="1741"/>
                </a:lnTo>
                <a:lnTo>
                  <a:pt x="2809" y="1631"/>
                </a:lnTo>
                <a:lnTo>
                  <a:pt x="2765" y="1502"/>
                </a:lnTo>
                <a:lnTo>
                  <a:pt x="2686" y="1373"/>
                </a:lnTo>
                <a:lnTo>
                  <a:pt x="2660" y="1262"/>
                </a:lnTo>
                <a:lnTo>
                  <a:pt x="2547" y="1220"/>
                </a:lnTo>
                <a:lnTo>
                  <a:pt x="2634" y="1126"/>
                </a:lnTo>
                <a:lnTo>
                  <a:pt x="2547" y="1100"/>
                </a:lnTo>
                <a:lnTo>
                  <a:pt x="2468" y="1048"/>
                </a:lnTo>
                <a:lnTo>
                  <a:pt x="2476" y="922"/>
                </a:lnTo>
                <a:lnTo>
                  <a:pt x="2372" y="929"/>
                </a:lnTo>
                <a:lnTo>
                  <a:pt x="2353" y="835"/>
                </a:lnTo>
                <a:lnTo>
                  <a:pt x="2276" y="767"/>
                </a:lnTo>
                <a:lnTo>
                  <a:pt x="2259" y="647"/>
                </a:lnTo>
                <a:lnTo>
                  <a:pt x="2118" y="647"/>
                </a:lnTo>
                <a:lnTo>
                  <a:pt x="2136" y="511"/>
                </a:lnTo>
                <a:lnTo>
                  <a:pt x="2082" y="459"/>
                </a:lnTo>
                <a:lnTo>
                  <a:pt x="1994" y="468"/>
                </a:lnTo>
                <a:lnTo>
                  <a:pt x="1933" y="407"/>
                </a:lnTo>
                <a:lnTo>
                  <a:pt x="1906" y="289"/>
                </a:lnTo>
                <a:lnTo>
                  <a:pt x="1810" y="297"/>
                </a:lnTo>
                <a:lnTo>
                  <a:pt x="1854" y="144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>
              <a:solidFill>
                <a:srgbClr val="000000"/>
              </a:solidFill>
              <a:latin typeface="Times" pitchFamily="1" charset="0"/>
            </a:endParaRPr>
          </a:p>
        </p:txBody>
      </p:sp>
      <p:sp>
        <p:nvSpPr>
          <p:cNvPr id="47" name="Freeform 261"/>
          <p:cNvSpPr>
            <a:spLocks noChangeAspect="1"/>
          </p:cNvSpPr>
          <p:nvPr/>
        </p:nvSpPr>
        <p:spPr bwMode="auto">
          <a:xfrm>
            <a:off x="8852871" y="5197884"/>
            <a:ext cx="430715" cy="284799"/>
          </a:xfrm>
          <a:custGeom>
            <a:avLst/>
            <a:gdLst>
              <a:gd name="T0" fmla="*/ 0 w 2809"/>
              <a:gd name="T1" fmla="*/ 0 h 1921"/>
              <a:gd name="T2" fmla="*/ 0 w 2809"/>
              <a:gd name="T3" fmla="*/ 0 h 1921"/>
              <a:gd name="T4" fmla="*/ 0 w 2809"/>
              <a:gd name="T5" fmla="*/ 0 h 1921"/>
              <a:gd name="T6" fmla="*/ 0 w 2809"/>
              <a:gd name="T7" fmla="*/ 0 h 1921"/>
              <a:gd name="T8" fmla="*/ 0 w 2809"/>
              <a:gd name="T9" fmla="*/ 0 h 1921"/>
              <a:gd name="T10" fmla="*/ 0 w 2809"/>
              <a:gd name="T11" fmla="*/ 0 h 1921"/>
              <a:gd name="T12" fmla="*/ 0 w 2809"/>
              <a:gd name="T13" fmla="*/ 0 h 1921"/>
              <a:gd name="T14" fmla="*/ 0 w 2809"/>
              <a:gd name="T15" fmla="*/ 0 h 1921"/>
              <a:gd name="T16" fmla="*/ 0 w 2809"/>
              <a:gd name="T17" fmla="*/ 0 h 1921"/>
              <a:gd name="T18" fmla="*/ 0 w 2809"/>
              <a:gd name="T19" fmla="*/ 0 h 1921"/>
              <a:gd name="T20" fmla="*/ 0 w 2809"/>
              <a:gd name="T21" fmla="*/ 0 h 1921"/>
              <a:gd name="T22" fmla="*/ 0 w 2809"/>
              <a:gd name="T23" fmla="*/ 0 h 1921"/>
              <a:gd name="T24" fmla="*/ 0 w 2809"/>
              <a:gd name="T25" fmla="*/ 0 h 1921"/>
              <a:gd name="T26" fmla="*/ 0 w 2809"/>
              <a:gd name="T27" fmla="*/ 0 h 1921"/>
              <a:gd name="T28" fmla="*/ 0 w 2809"/>
              <a:gd name="T29" fmla="*/ 0 h 1921"/>
              <a:gd name="T30" fmla="*/ 0 w 2809"/>
              <a:gd name="T31" fmla="*/ 0 h 1921"/>
              <a:gd name="T32" fmla="*/ 0 w 2809"/>
              <a:gd name="T33" fmla="*/ 0 h 1921"/>
              <a:gd name="T34" fmla="*/ 0 w 2809"/>
              <a:gd name="T35" fmla="*/ 0 h 1921"/>
              <a:gd name="T36" fmla="*/ 0 w 2809"/>
              <a:gd name="T37" fmla="*/ 0 h 1921"/>
              <a:gd name="T38" fmla="*/ 0 w 2809"/>
              <a:gd name="T39" fmla="*/ 0 h 1921"/>
              <a:gd name="T40" fmla="*/ 0 w 2809"/>
              <a:gd name="T41" fmla="*/ 0 h 1921"/>
              <a:gd name="T42" fmla="*/ 0 w 2809"/>
              <a:gd name="T43" fmla="*/ 0 h 1921"/>
              <a:gd name="T44" fmla="*/ 0 w 2809"/>
              <a:gd name="T45" fmla="*/ 0 h 1921"/>
              <a:gd name="T46" fmla="*/ 0 w 2809"/>
              <a:gd name="T47" fmla="*/ 0 h 1921"/>
              <a:gd name="T48" fmla="*/ 0 w 2809"/>
              <a:gd name="T49" fmla="*/ 0 h 1921"/>
              <a:gd name="T50" fmla="*/ 0 w 2809"/>
              <a:gd name="T51" fmla="*/ 0 h 1921"/>
              <a:gd name="T52" fmla="*/ 0 w 2809"/>
              <a:gd name="T53" fmla="*/ 0 h 1921"/>
              <a:gd name="T54" fmla="*/ 0 w 2809"/>
              <a:gd name="T55" fmla="*/ 0 h 1921"/>
              <a:gd name="T56" fmla="*/ 0 w 2809"/>
              <a:gd name="T57" fmla="*/ 0 h 1921"/>
              <a:gd name="T58" fmla="*/ 0 w 2809"/>
              <a:gd name="T59" fmla="*/ 0 h 1921"/>
              <a:gd name="T60" fmla="*/ 0 w 2809"/>
              <a:gd name="T61" fmla="*/ 0 h 1921"/>
              <a:gd name="T62" fmla="*/ 0 w 2809"/>
              <a:gd name="T63" fmla="*/ 0 h 1921"/>
              <a:gd name="T64" fmla="*/ 0 w 2809"/>
              <a:gd name="T65" fmla="*/ 0 h 1921"/>
              <a:gd name="T66" fmla="*/ 0 w 2809"/>
              <a:gd name="T67" fmla="*/ 0 h 1921"/>
              <a:gd name="T68" fmla="*/ 0 w 2809"/>
              <a:gd name="T69" fmla="*/ 0 h 1921"/>
              <a:gd name="T70" fmla="*/ 0 w 2809"/>
              <a:gd name="T71" fmla="*/ 0 h 1921"/>
              <a:gd name="T72" fmla="*/ 0 w 2809"/>
              <a:gd name="T73" fmla="*/ 0 h 1921"/>
              <a:gd name="T74" fmla="*/ 0 w 2809"/>
              <a:gd name="T75" fmla="*/ 0 h 1921"/>
              <a:gd name="T76" fmla="*/ 0 w 2809"/>
              <a:gd name="T77" fmla="*/ 0 h 1921"/>
              <a:gd name="T78" fmla="*/ 0 w 2809"/>
              <a:gd name="T79" fmla="*/ 0 h 192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2809" h="1921">
                <a:moveTo>
                  <a:pt x="1854" y="144"/>
                </a:moveTo>
                <a:lnTo>
                  <a:pt x="1775" y="51"/>
                </a:lnTo>
                <a:lnTo>
                  <a:pt x="1740" y="0"/>
                </a:lnTo>
                <a:lnTo>
                  <a:pt x="1661" y="60"/>
                </a:lnTo>
                <a:lnTo>
                  <a:pt x="1697" y="128"/>
                </a:lnTo>
                <a:lnTo>
                  <a:pt x="1644" y="171"/>
                </a:lnTo>
                <a:lnTo>
                  <a:pt x="1556" y="128"/>
                </a:lnTo>
                <a:lnTo>
                  <a:pt x="1383" y="256"/>
                </a:lnTo>
                <a:lnTo>
                  <a:pt x="1347" y="323"/>
                </a:lnTo>
                <a:lnTo>
                  <a:pt x="1233" y="375"/>
                </a:lnTo>
                <a:lnTo>
                  <a:pt x="1188" y="486"/>
                </a:lnTo>
                <a:lnTo>
                  <a:pt x="1067" y="522"/>
                </a:lnTo>
                <a:lnTo>
                  <a:pt x="1102" y="632"/>
                </a:lnTo>
                <a:lnTo>
                  <a:pt x="1022" y="641"/>
                </a:lnTo>
                <a:lnTo>
                  <a:pt x="910" y="768"/>
                </a:lnTo>
                <a:lnTo>
                  <a:pt x="839" y="768"/>
                </a:lnTo>
                <a:lnTo>
                  <a:pt x="735" y="906"/>
                </a:lnTo>
                <a:lnTo>
                  <a:pt x="603" y="897"/>
                </a:lnTo>
                <a:lnTo>
                  <a:pt x="558" y="956"/>
                </a:lnTo>
                <a:lnTo>
                  <a:pt x="462" y="1025"/>
                </a:lnTo>
                <a:lnTo>
                  <a:pt x="462" y="1084"/>
                </a:lnTo>
                <a:lnTo>
                  <a:pt x="366" y="1084"/>
                </a:lnTo>
                <a:lnTo>
                  <a:pt x="279" y="1152"/>
                </a:lnTo>
                <a:lnTo>
                  <a:pt x="288" y="1272"/>
                </a:lnTo>
                <a:lnTo>
                  <a:pt x="157" y="1307"/>
                </a:lnTo>
                <a:lnTo>
                  <a:pt x="78" y="1408"/>
                </a:lnTo>
                <a:lnTo>
                  <a:pt x="51" y="1470"/>
                </a:lnTo>
                <a:lnTo>
                  <a:pt x="113" y="1495"/>
                </a:lnTo>
                <a:lnTo>
                  <a:pt x="0" y="1597"/>
                </a:lnTo>
                <a:lnTo>
                  <a:pt x="140" y="1597"/>
                </a:lnTo>
                <a:lnTo>
                  <a:pt x="147" y="1657"/>
                </a:lnTo>
                <a:lnTo>
                  <a:pt x="262" y="1613"/>
                </a:lnTo>
                <a:lnTo>
                  <a:pt x="296" y="1674"/>
                </a:lnTo>
                <a:lnTo>
                  <a:pt x="366" y="1631"/>
                </a:lnTo>
                <a:lnTo>
                  <a:pt x="357" y="1691"/>
                </a:lnTo>
                <a:lnTo>
                  <a:pt x="558" y="1674"/>
                </a:lnTo>
                <a:lnTo>
                  <a:pt x="576" y="1741"/>
                </a:lnTo>
                <a:lnTo>
                  <a:pt x="717" y="1741"/>
                </a:lnTo>
                <a:lnTo>
                  <a:pt x="743" y="1784"/>
                </a:lnTo>
                <a:lnTo>
                  <a:pt x="883" y="1819"/>
                </a:lnTo>
                <a:lnTo>
                  <a:pt x="1032" y="1758"/>
                </a:lnTo>
                <a:lnTo>
                  <a:pt x="1092" y="1819"/>
                </a:lnTo>
                <a:lnTo>
                  <a:pt x="1225" y="1767"/>
                </a:lnTo>
                <a:lnTo>
                  <a:pt x="1242" y="1861"/>
                </a:lnTo>
                <a:lnTo>
                  <a:pt x="1383" y="1835"/>
                </a:lnTo>
                <a:lnTo>
                  <a:pt x="1409" y="1878"/>
                </a:lnTo>
                <a:lnTo>
                  <a:pt x="1575" y="1845"/>
                </a:lnTo>
                <a:lnTo>
                  <a:pt x="1618" y="1921"/>
                </a:lnTo>
                <a:lnTo>
                  <a:pt x="1767" y="1871"/>
                </a:lnTo>
                <a:lnTo>
                  <a:pt x="1960" y="1904"/>
                </a:lnTo>
                <a:lnTo>
                  <a:pt x="2029" y="1861"/>
                </a:lnTo>
                <a:lnTo>
                  <a:pt x="2100" y="1845"/>
                </a:lnTo>
                <a:lnTo>
                  <a:pt x="2118" y="1733"/>
                </a:lnTo>
                <a:lnTo>
                  <a:pt x="2240" y="1802"/>
                </a:lnTo>
                <a:lnTo>
                  <a:pt x="2345" y="1810"/>
                </a:lnTo>
                <a:lnTo>
                  <a:pt x="2432" y="1741"/>
                </a:lnTo>
                <a:lnTo>
                  <a:pt x="2528" y="1674"/>
                </a:lnTo>
                <a:lnTo>
                  <a:pt x="2617" y="1751"/>
                </a:lnTo>
                <a:lnTo>
                  <a:pt x="2740" y="1741"/>
                </a:lnTo>
                <a:lnTo>
                  <a:pt x="2809" y="1631"/>
                </a:lnTo>
                <a:lnTo>
                  <a:pt x="2765" y="1502"/>
                </a:lnTo>
                <a:lnTo>
                  <a:pt x="2686" y="1373"/>
                </a:lnTo>
                <a:lnTo>
                  <a:pt x="2660" y="1262"/>
                </a:lnTo>
                <a:lnTo>
                  <a:pt x="2547" y="1220"/>
                </a:lnTo>
                <a:lnTo>
                  <a:pt x="2634" y="1126"/>
                </a:lnTo>
                <a:lnTo>
                  <a:pt x="2547" y="1100"/>
                </a:lnTo>
                <a:lnTo>
                  <a:pt x="2468" y="1048"/>
                </a:lnTo>
                <a:lnTo>
                  <a:pt x="2476" y="922"/>
                </a:lnTo>
                <a:lnTo>
                  <a:pt x="2372" y="929"/>
                </a:lnTo>
                <a:lnTo>
                  <a:pt x="2353" y="835"/>
                </a:lnTo>
                <a:lnTo>
                  <a:pt x="2276" y="767"/>
                </a:lnTo>
                <a:lnTo>
                  <a:pt x="2259" y="647"/>
                </a:lnTo>
                <a:lnTo>
                  <a:pt x="2118" y="647"/>
                </a:lnTo>
                <a:lnTo>
                  <a:pt x="2136" y="511"/>
                </a:lnTo>
                <a:lnTo>
                  <a:pt x="2082" y="459"/>
                </a:lnTo>
                <a:lnTo>
                  <a:pt x="1994" y="468"/>
                </a:lnTo>
                <a:lnTo>
                  <a:pt x="1933" y="407"/>
                </a:lnTo>
                <a:lnTo>
                  <a:pt x="1906" y="289"/>
                </a:lnTo>
                <a:lnTo>
                  <a:pt x="1810" y="297"/>
                </a:lnTo>
                <a:lnTo>
                  <a:pt x="1854" y="144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>
              <a:solidFill>
                <a:srgbClr val="000000"/>
              </a:solidFill>
              <a:latin typeface="Times" pitchFamily="1" charset="0"/>
            </a:endParaRPr>
          </a:p>
        </p:txBody>
      </p:sp>
      <p:sp>
        <p:nvSpPr>
          <p:cNvPr id="48" name="Freeform 261"/>
          <p:cNvSpPr>
            <a:spLocks noChangeAspect="1"/>
          </p:cNvSpPr>
          <p:nvPr/>
        </p:nvSpPr>
        <p:spPr bwMode="auto">
          <a:xfrm>
            <a:off x="6362579" y="5684269"/>
            <a:ext cx="430715" cy="284799"/>
          </a:xfrm>
          <a:custGeom>
            <a:avLst/>
            <a:gdLst>
              <a:gd name="T0" fmla="*/ 0 w 2809"/>
              <a:gd name="T1" fmla="*/ 0 h 1921"/>
              <a:gd name="T2" fmla="*/ 0 w 2809"/>
              <a:gd name="T3" fmla="*/ 0 h 1921"/>
              <a:gd name="T4" fmla="*/ 0 w 2809"/>
              <a:gd name="T5" fmla="*/ 0 h 1921"/>
              <a:gd name="T6" fmla="*/ 0 w 2809"/>
              <a:gd name="T7" fmla="*/ 0 h 1921"/>
              <a:gd name="T8" fmla="*/ 0 w 2809"/>
              <a:gd name="T9" fmla="*/ 0 h 1921"/>
              <a:gd name="T10" fmla="*/ 0 w 2809"/>
              <a:gd name="T11" fmla="*/ 0 h 1921"/>
              <a:gd name="T12" fmla="*/ 0 w 2809"/>
              <a:gd name="T13" fmla="*/ 0 h 1921"/>
              <a:gd name="T14" fmla="*/ 0 w 2809"/>
              <a:gd name="T15" fmla="*/ 0 h 1921"/>
              <a:gd name="T16" fmla="*/ 0 w 2809"/>
              <a:gd name="T17" fmla="*/ 0 h 1921"/>
              <a:gd name="T18" fmla="*/ 0 w 2809"/>
              <a:gd name="T19" fmla="*/ 0 h 1921"/>
              <a:gd name="T20" fmla="*/ 0 w 2809"/>
              <a:gd name="T21" fmla="*/ 0 h 1921"/>
              <a:gd name="T22" fmla="*/ 0 w 2809"/>
              <a:gd name="T23" fmla="*/ 0 h 1921"/>
              <a:gd name="T24" fmla="*/ 0 w 2809"/>
              <a:gd name="T25" fmla="*/ 0 h 1921"/>
              <a:gd name="T26" fmla="*/ 0 w 2809"/>
              <a:gd name="T27" fmla="*/ 0 h 1921"/>
              <a:gd name="T28" fmla="*/ 0 w 2809"/>
              <a:gd name="T29" fmla="*/ 0 h 1921"/>
              <a:gd name="T30" fmla="*/ 0 w 2809"/>
              <a:gd name="T31" fmla="*/ 0 h 1921"/>
              <a:gd name="T32" fmla="*/ 0 w 2809"/>
              <a:gd name="T33" fmla="*/ 0 h 1921"/>
              <a:gd name="T34" fmla="*/ 0 w 2809"/>
              <a:gd name="T35" fmla="*/ 0 h 1921"/>
              <a:gd name="T36" fmla="*/ 0 w 2809"/>
              <a:gd name="T37" fmla="*/ 0 h 1921"/>
              <a:gd name="T38" fmla="*/ 0 w 2809"/>
              <a:gd name="T39" fmla="*/ 0 h 1921"/>
              <a:gd name="T40" fmla="*/ 0 w 2809"/>
              <a:gd name="T41" fmla="*/ 0 h 1921"/>
              <a:gd name="T42" fmla="*/ 0 w 2809"/>
              <a:gd name="T43" fmla="*/ 0 h 1921"/>
              <a:gd name="T44" fmla="*/ 0 w 2809"/>
              <a:gd name="T45" fmla="*/ 0 h 1921"/>
              <a:gd name="T46" fmla="*/ 0 w 2809"/>
              <a:gd name="T47" fmla="*/ 0 h 1921"/>
              <a:gd name="T48" fmla="*/ 0 w 2809"/>
              <a:gd name="T49" fmla="*/ 0 h 1921"/>
              <a:gd name="T50" fmla="*/ 0 w 2809"/>
              <a:gd name="T51" fmla="*/ 0 h 1921"/>
              <a:gd name="T52" fmla="*/ 0 w 2809"/>
              <a:gd name="T53" fmla="*/ 0 h 1921"/>
              <a:gd name="T54" fmla="*/ 0 w 2809"/>
              <a:gd name="T55" fmla="*/ 0 h 1921"/>
              <a:gd name="T56" fmla="*/ 0 w 2809"/>
              <a:gd name="T57" fmla="*/ 0 h 1921"/>
              <a:gd name="T58" fmla="*/ 0 w 2809"/>
              <a:gd name="T59" fmla="*/ 0 h 1921"/>
              <a:gd name="T60" fmla="*/ 0 w 2809"/>
              <a:gd name="T61" fmla="*/ 0 h 1921"/>
              <a:gd name="T62" fmla="*/ 0 w 2809"/>
              <a:gd name="T63" fmla="*/ 0 h 1921"/>
              <a:gd name="T64" fmla="*/ 0 w 2809"/>
              <a:gd name="T65" fmla="*/ 0 h 1921"/>
              <a:gd name="T66" fmla="*/ 0 w 2809"/>
              <a:gd name="T67" fmla="*/ 0 h 1921"/>
              <a:gd name="T68" fmla="*/ 0 w 2809"/>
              <a:gd name="T69" fmla="*/ 0 h 1921"/>
              <a:gd name="T70" fmla="*/ 0 w 2809"/>
              <a:gd name="T71" fmla="*/ 0 h 1921"/>
              <a:gd name="T72" fmla="*/ 0 w 2809"/>
              <a:gd name="T73" fmla="*/ 0 h 1921"/>
              <a:gd name="T74" fmla="*/ 0 w 2809"/>
              <a:gd name="T75" fmla="*/ 0 h 1921"/>
              <a:gd name="T76" fmla="*/ 0 w 2809"/>
              <a:gd name="T77" fmla="*/ 0 h 1921"/>
              <a:gd name="T78" fmla="*/ 0 w 2809"/>
              <a:gd name="T79" fmla="*/ 0 h 192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2809" h="1921">
                <a:moveTo>
                  <a:pt x="1854" y="144"/>
                </a:moveTo>
                <a:lnTo>
                  <a:pt x="1775" y="51"/>
                </a:lnTo>
                <a:lnTo>
                  <a:pt x="1740" y="0"/>
                </a:lnTo>
                <a:lnTo>
                  <a:pt x="1661" y="60"/>
                </a:lnTo>
                <a:lnTo>
                  <a:pt x="1697" y="128"/>
                </a:lnTo>
                <a:lnTo>
                  <a:pt x="1644" y="171"/>
                </a:lnTo>
                <a:lnTo>
                  <a:pt x="1556" y="128"/>
                </a:lnTo>
                <a:lnTo>
                  <a:pt x="1383" y="256"/>
                </a:lnTo>
                <a:lnTo>
                  <a:pt x="1347" y="323"/>
                </a:lnTo>
                <a:lnTo>
                  <a:pt x="1233" y="375"/>
                </a:lnTo>
                <a:lnTo>
                  <a:pt x="1188" y="486"/>
                </a:lnTo>
                <a:lnTo>
                  <a:pt x="1067" y="522"/>
                </a:lnTo>
                <a:lnTo>
                  <a:pt x="1102" y="632"/>
                </a:lnTo>
                <a:lnTo>
                  <a:pt x="1022" y="641"/>
                </a:lnTo>
                <a:lnTo>
                  <a:pt x="910" y="768"/>
                </a:lnTo>
                <a:lnTo>
                  <a:pt x="839" y="768"/>
                </a:lnTo>
                <a:lnTo>
                  <a:pt x="735" y="906"/>
                </a:lnTo>
                <a:lnTo>
                  <a:pt x="603" y="897"/>
                </a:lnTo>
                <a:lnTo>
                  <a:pt x="558" y="956"/>
                </a:lnTo>
                <a:lnTo>
                  <a:pt x="462" y="1025"/>
                </a:lnTo>
                <a:lnTo>
                  <a:pt x="462" y="1084"/>
                </a:lnTo>
                <a:lnTo>
                  <a:pt x="366" y="1084"/>
                </a:lnTo>
                <a:lnTo>
                  <a:pt x="279" y="1152"/>
                </a:lnTo>
                <a:lnTo>
                  <a:pt x="288" y="1272"/>
                </a:lnTo>
                <a:lnTo>
                  <a:pt x="157" y="1307"/>
                </a:lnTo>
                <a:lnTo>
                  <a:pt x="78" y="1408"/>
                </a:lnTo>
                <a:lnTo>
                  <a:pt x="51" y="1470"/>
                </a:lnTo>
                <a:lnTo>
                  <a:pt x="113" y="1495"/>
                </a:lnTo>
                <a:lnTo>
                  <a:pt x="0" y="1597"/>
                </a:lnTo>
                <a:lnTo>
                  <a:pt x="140" y="1597"/>
                </a:lnTo>
                <a:lnTo>
                  <a:pt x="147" y="1657"/>
                </a:lnTo>
                <a:lnTo>
                  <a:pt x="262" y="1613"/>
                </a:lnTo>
                <a:lnTo>
                  <a:pt x="296" y="1674"/>
                </a:lnTo>
                <a:lnTo>
                  <a:pt x="366" y="1631"/>
                </a:lnTo>
                <a:lnTo>
                  <a:pt x="357" y="1691"/>
                </a:lnTo>
                <a:lnTo>
                  <a:pt x="558" y="1674"/>
                </a:lnTo>
                <a:lnTo>
                  <a:pt x="576" y="1741"/>
                </a:lnTo>
                <a:lnTo>
                  <a:pt x="717" y="1741"/>
                </a:lnTo>
                <a:lnTo>
                  <a:pt x="743" y="1784"/>
                </a:lnTo>
                <a:lnTo>
                  <a:pt x="883" y="1819"/>
                </a:lnTo>
                <a:lnTo>
                  <a:pt x="1032" y="1758"/>
                </a:lnTo>
                <a:lnTo>
                  <a:pt x="1092" y="1819"/>
                </a:lnTo>
                <a:lnTo>
                  <a:pt x="1225" y="1767"/>
                </a:lnTo>
                <a:lnTo>
                  <a:pt x="1242" y="1861"/>
                </a:lnTo>
                <a:lnTo>
                  <a:pt x="1383" y="1835"/>
                </a:lnTo>
                <a:lnTo>
                  <a:pt x="1409" y="1878"/>
                </a:lnTo>
                <a:lnTo>
                  <a:pt x="1575" y="1845"/>
                </a:lnTo>
                <a:lnTo>
                  <a:pt x="1618" y="1921"/>
                </a:lnTo>
                <a:lnTo>
                  <a:pt x="1767" y="1871"/>
                </a:lnTo>
                <a:lnTo>
                  <a:pt x="1960" y="1904"/>
                </a:lnTo>
                <a:lnTo>
                  <a:pt x="2029" y="1861"/>
                </a:lnTo>
                <a:lnTo>
                  <a:pt x="2100" y="1845"/>
                </a:lnTo>
                <a:lnTo>
                  <a:pt x="2118" y="1733"/>
                </a:lnTo>
                <a:lnTo>
                  <a:pt x="2240" y="1802"/>
                </a:lnTo>
                <a:lnTo>
                  <a:pt x="2345" y="1810"/>
                </a:lnTo>
                <a:lnTo>
                  <a:pt x="2432" y="1741"/>
                </a:lnTo>
                <a:lnTo>
                  <a:pt x="2528" y="1674"/>
                </a:lnTo>
                <a:lnTo>
                  <a:pt x="2617" y="1751"/>
                </a:lnTo>
                <a:lnTo>
                  <a:pt x="2740" y="1741"/>
                </a:lnTo>
                <a:lnTo>
                  <a:pt x="2809" y="1631"/>
                </a:lnTo>
                <a:lnTo>
                  <a:pt x="2765" y="1502"/>
                </a:lnTo>
                <a:lnTo>
                  <a:pt x="2686" y="1373"/>
                </a:lnTo>
                <a:lnTo>
                  <a:pt x="2660" y="1262"/>
                </a:lnTo>
                <a:lnTo>
                  <a:pt x="2547" y="1220"/>
                </a:lnTo>
                <a:lnTo>
                  <a:pt x="2634" y="1126"/>
                </a:lnTo>
                <a:lnTo>
                  <a:pt x="2547" y="1100"/>
                </a:lnTo>
                <a:lnTo>
                  <a:pt x="2468" y="1048"/>
                </a:lnTo>
                <a:lnTo>
                  <a:pt x="2476" y="922"/>
                </a:lnTo>
                <a:lnTo>
                  <a:pt x="2372" y="929"/>
                </a:lnTo>
                <a:lnTo>
                  <a:pt x="2353" y="835"/>
                </a:lnTo>
                <a:lnTo>
                  <a:pt x="2276" y="767"/>
                </a:lnTo>
                <a:lnTo>
                  <a:pt x="2259" y="647"/>
                </a:lnTo>
                <a:lnTo>
                  <a:pt x="2118" y="647"/>
                </a:lnTo>
                <a:lnTo>
                  <a:pt x="2136" y="511"/>
                </a:lnTo>
                <a:lnTo>
                  <a:pt x="2082" y="459"/>
                </a:lnTo>
                <a:lnTo>
                  <a:pt x="1994" y="468"/>
                </a:lnTo>
                <a:lnTo>
                  <a:pt x="1933" y="407"/>
                </a:lnTo>
                <a:lnTo>
                  <a:pt x="1906" y="289"/>
                </a:lnTo>
                <a:lnTo>
                  <a:pt x="1810" y="297"/>
                </a:lnTo>
                <a:lnTo>
                  <a:pt x="1854" y="144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>
              <a:solidFill>
                <a:srgbClr val="000000"/>
              </a:solidFill>
              <a:latin typeface="Times" pitchFamily="1" charset="0"/>
            </a:endParaRPr>
          </a:p>
        </p:txBody>
      </p:sp>
      <p:sp>
        <p:nvSpPr>
          <p:cNvPr id="49" name="Rectangle 7"/>
          <p:cNvSpPr>
            <a:spLocks noChangeArrowheads="1"/>
          </p:cNvSpPr>
          <p:nvPr/>
        </p:nvSpPr>
        <p:spPr bwMode="auto">
          <a:xfrm>
            <a:off x="1476826" y="4899972"/>
            <a:ext cx="1168400" cy="503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5991" tIns="43750" rIns="85991" bIns="43750">
            <a:spAutoFit/>
          </a:bodyPr>
          <a:lstStyle>
            <a:lvl1pPr defTabSz="715963">
              <a:defRPr sz="2000">
                <a:solidFill>
                  <a:schemeClr val="tx1"/>
                </a:solidFill>
                <a:latin typeface="Times" pitchFamily="1" charset="0"/>
              </a:defRPr>
            </a:lvl1pPr>
            <a:lvl2pPr marL="742950" indent="-285750" defTabSz="715963">
              <a:defRPr sz="2000">
                <a:solidFill>
                  <a:schemeClr val="tx1"/>
                </a:solidFill>
                <a:latin typeface="Times" pitchFamily="1" charset="0"/>
              </a:defRPr>
            </a:lvl2pPr>
            <a:lvl3pPr marL="11430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3pPr>
            <a:lvl4pPr marL="16002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4pPr>
            <a:lvl5pPr marL="20574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9pPr>
          </a:lstStyle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900" dirty="0">
                <a:solidFill>
                  <a:srgbClr val="000000"/>
                </a:solidFill>
                <a:latin typeface="Arial" charset="0"/>
              </a:rPr>
              <a:t>Gasfassung mit </a:t>
            </a:r>
          </a:p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900" dirty="0">
                <a:solidFill>
                  <a:srgbClr val="000000"/>
                </a:solidFill>
                <a:latin typeface="Arial" charset="0"/>
              </a:rPr>
              <a:t>Gasbehandlung Wannsee</a:t>
            </a:r>
          </a:p>
        </p:txBody>
      </p:sp>
      <p:sp>
        <p:nvSpPr>
          <p:cNvPr id="50" name="Rechteck 49"/>
          <p:cNvSpPr/>
          <p:nvPr/>
        </p:nvSpPr>
        <p:spPr bwMode="auto">
          <a:xfrm>
            <a:off x="9177506" y="1669720"/>
            <a:ext cx="2413611" cy="1618570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</a:endParaRPr>
          </a:p>
        </p:txBody>
      </p:sp>
      <p:sp>
        <p:nvSpPr>
          <p:cNvPr id="51" name="Freeform 261"/>
          <p:cNvSpPr>
            <a:spLocks noChangeAspect="1"/>
          </p:cNvSpPr>
          <p:nvPr/>
        </p:nvSpPr>
        <p:spPr bwMode="auto">
          <a:xfrm>
            <a:off x="9222715" y="1772755"/>
            <a:ext cx="380480" cy="257175"/>
          </a:xfrm>
          <a:custGeom>
            <a:avLst/>
            <a:gdLst>
              <a:gd name="T0" fmla="*/ 0 w 2809"/>
              <a:gd name="T1" fmla="*/ 0 h 1921"/>
              <a:gd name="T2" fmla="*/ 0 w 2809"/>
              <a:gd name="T3" fmla="*/ 0 h 1921"/>
              <a:gd name="T4" fmla="*/ 0 w 2809"/>
              <a:gd name="T5" fmla="*/ 0 h 1921"/>
              <a:gd name="T6" fmla="*/ 0 w 2809"/>
              <a:gd name="T7" fmla="*/ 0 h 1921"/>
              <a:gd name="T8" fmla="*/ 0 w 2809"/>
              <a:gd name="T9" fmla="*/ 0 h 1921"/>
              <a:gd name="T10" fmla="*/ 0 w 2809"/>
              <a:gd name="T11" fmla="*/ 0 h 1921"/>
              <a:gd name="T12" fmla="*/ 0 w 2809"/>
              <a:gd name="T13" fmla="*/ 0 h 1921"/>
              <a:gd name="T14" fmla="*/ 0 w 2809"/>
              <a:gd name="T15" fmla="*/ 0 h 1921"/>
              <a:gd name="T16" fmla="*/ 0 w 2809"/>
              <a:gd name="T17" fmla="*/ 0 h 1921"/>
              <a:gd name="T18" fmla="*/ 0 w 2809"/>
              <a:gd name="T19" fmla="*/ 0 h 1921"/>
              <a:gd name="T20" fmla="*/ 0 w 2809"/>
              <a:gd name="T21" fmla="*/ 0 h 1921"/>
              <a:gd name="T22" fmla="*/ 0 w 2809"/>
              <a:gd name="T23" fmla="*/ 0 h 1921"/>
              <a:gd name="T24" fmla="*/ 0 w 2809"/>
              <a:gd name="T25" fmla="*/ 0 h 1921"/>
              <a:gd name="T26" fmla="*/ 0 w 2809"/>
              <a:gd name="T27" fmla="*/ 0 h 1921"/>
              <a:gd name="T28" fmla="*/ 0 w 2809"/>
              <a:gd name="T29" fmla="*/ 0 h 1921"/>
              <a:gd name="T30" fmla="*/ 0 w 2809"/>
              <a:gd name="T31" fmla="*/ 0 h 1921"/>
              <a:gd name="T32" fmla="*/ 0 w 2809"/>
              <a:gd name="T33" fmla="*/ 0 h 1921"/>
              <a:gd name="T34" fmla="*/ 0 w 2809"/>
              <a:gd name="T35" fmla="*/ 0 h 1921"/>
              <a:gd name="T36" fmla="*/ 0 w 2809"/>
              <a:gd name="T37" fmla="*/ 0 h 1921"/>
              <a:gd name="T38" fmla="*/ 0 w 2809"/>
              <a:gd name="T39" fmla="*/ 0 h 1921"/>
              <a:gd name="T40" fmla="*/ 0 w 2809"/>
              <a:gd name="T41" fmla="*/ 0 h 1921"/>
              <a:gd name="T42" fmla="*/ 0 w 2809"/>
              <a:gd name="T43" fmla="*/ 0 h 1921"/>
              <a:gd name="T44" fmla="*/ 0 w 2809"/>
              <a:gd name="T45" fmla="*/ 0 h 1921"/>
              <a:gd name="T46" fmla="*/ 0 w 2809"/>
              <a:gd name="T47" fmla="*/ 0 h 1921"/>
              <a:gd name="T48" fmla="*/ 0 w 2809"/>
              <a:gd name="T49" fmla="*/ 0 h 1921"/>
              <a:gd name="T50" fmla="*/ 0 w 2809"/>
              <a:gd name="T51" fmla="*/ 0 h 1921"/>
              <a:gd name="T52" fmla="*/ 0 w 2809"/>
              <a:gd name="T53" fmla="*/ 0 h 1921"/>
              <a:gd name="T54" fmla="*/ 0 w 2809"/>
              <a:gd name="T55" fmla="*/ 0 h 1921"/>
              <a:gd name="T56" fmla="*/ 0 w 2809"/>
              <a:gd name="T57" fmla="*/ 0 h 1921"/>
              <a:gd name="T58" fmla="*/ 0 w 2809"/>
              <a:gd name="T59" fmla="*/ 0 h 1921"/>
              <a:gd name="T60" fmla="*/ 0 w 2809"/>
              <a:gd name="T61" fmla="*/ 0 h 1921"/>
              <a:gd name="T62" fmla="*/ 0 w 2809"/>
              <a:gd name="T63" fmla="*/ 0 h 1921"/>
              <a:gd name="T64" fmla="*/ 0 w 2809"/>
              <a:gd name="T65" fmla="*/ 0 h 1921"/>
              <a:gd name="T66" fmla="*/ 0 w 2809"/>
              <a:gd name="T67" fmla="*/ 0 h 1921"/>
              <a:gd name="T68" fmla="*/ 0 w 2809"/>
              <a:gd name="T69" fmla="*/ 0 h 1921"/>
              <a:gd name="T70" fmla="*/ 0 w 2809"/>
              <a:gd name="T71" fmla="*/ 0 h 1921"/>
              <a:gd name="T72" fmla="*/ 0 w 2809"/>
              <a:gd name="T73" fmla="*/ 0 h 1921"/>
              <a:gd name="T74" fmla="*/ 0 w 2809"/>
              <a:gd name="T75" fmla="*/ 0 h 1921"/>
              <a:gd name="T76" fmla="*/ 0 w 2809"/>
              <a:gd name="T77" fmla="*/ 0 h 1921"/>
              <a:gd name="T78" fmla="*/ 0 w 2809"/>
              <a:gd name="T79" fmla="*/ 0 h 1921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0" t="0" r="r" b="b"/>
            <a:pathLst>
              <a:path w="2809" h="1921">
                <a:moveTo>
                  <a:pt x="1854" y="144"/>
                </a:moveTo>
                <a:lnTo>
                  <a:pt x="1775" y="51"/>
                </a:lnTo>
                <a:lnTo>
                  <a:pt x="1740" y="0"/>
                </a:lnTo>
                <a:lnTo>
                  <a:pt x="1661" y="60"/>
                </a:lnTo>
                <a:lnTo>
                  <a:pt x="1697" y="128"/>
                </a:lnTo>
                <a:lnTo>
                  <a:pt x="1644" y="171"/>
                </a:lnTo>
                <a:lnTo>
                  <a:pt x="1556" y="128"/>
                </a:lnTo>
                <a:lnTo>
                  <a:pt x="1383" y="256"/>
                </a:lnTo>
                <a:lnTo>
                  <a:pt x="1347" y="323"/>
                </a:lnTo>
                <a:lnTo>
                  <a:pt x="1233" y="375"/>
                </a:lnTo>
                <a:lnTo>
                  <a:pt x="1188" y="486"/>
                </a:lnTo>
                <a:lnTo>
                  <a:pt x="1067" y="522"/>
                </a:lnTo>
                <a:lnTo>
                  <a:pt x="1102" y="632"/>
                </a:lnTo>
                <a:lnTo>
                  <a:pt x="1022" y="641"/>
                </a:lnTo>
                <a:lnTo>
                  <a:pt x="910" y="768"/>
                </a:lnTo>
                <a:lnTo>
                  <a:pt x="839" y="768"/>
                </a:lnTo>
                <a:lnTo>
                  <a:pt x="735" y="906"/>
                </a:lnTo>
                <a:lnTo>
                  <a:pt x="603" y="897"/>
                </a:lnTo>
                <a:lnTo>
                  <a:pt x="558" y="956"/>
                </a:lnTo>
                <a:lnTo>
                  <a:pt x="462" y="1025"/>
                </a:lnTo>
                <a:lnTo>
                  <a:pt x="462" y="1084"/>
                </a:lnTo>
                <a:lnTo>
                  <a:pt x="366" y="1084"/>
                </a:lnTo>
                <a:lnTo>
                  <a:pt x="279" y="1152"/>
                </a:lnTo>
                <a:lnTo>
                  <a:pt x="288" y="1272"/>
                </a:lnTo>
                <a:lnTo>
                  <a:pt x="157" y="1307"/>
                </a:lnTo>
                <a:lnTo>
                  <a:pt x="78" y="1408"/>
                </a:lnTo>
                <a:lnTo>
                  <a:pt x="51" y="1470"/>
                </a:lnTo>
                <a:lnTo>
                  <a:pt x="113" y="1495"/>
                </a:lnTo>
                <a:lnTo>
                  <a:pt x="0" y="1597"/>
                </a:lnTo>
                <a:lnTo>
                  <a:pt x="140" y="1597"/>
                </a:lnTo>
                <a:lnTo>
                  <a:pt x="147" y="1657"/>
                </a:lnTo>
                <a:lnTo>
                  <a:pt x="262" y="1613"/>
                </a:lnTo>
                <a:lnTo>
                  <a:pt x="296" y="1674"/>
                </a:lnTo>
                <a:lnTo>
                  <a:pt x="366" y="1631"/>
                </a:lnTo>
                <a:lnTo>
                  <a:pt x="357" y="1691"/>
                </a:lnTo>
                <a:lnTo>
                  <a:pt x="558" y="1674"/>
                </a:lnTo>
                <a:lnTo>
                  <a:pt x="576" y="1741"/>
                </a:lnTo>
                <a:lnTo>
                  <a:pt x="717" y="1741"/>
                </a:lnTo>
                <a:lnTo>
                  <a:pt x="743" y="1784"/>
                </a:lnTo>
                <a:lnTo>
                  <a:pt x="883" y="1819"/>
                </a:lnTo>
                <a:lnTo>
                  <a:pt x="1032" y="1758"/>
                </a:lnTo>
                <a:lnTo>
                  <a:pt x="1092" y="1819"/>
                </a:lnTo>
                <a:lnTo>
                  <a:pt x="1225" y="1767"/>
                </a:lnTo>
                <a:lnTo>
                  <a:pt x="1242" y="1861"/>
                </a:lnTo>
                <a:lnTo>
                  <a:pt x="1383" y="1835"/>
                </a:lnTo>
                <a:lnTo>
                  <a:pt x="1409" y="1878"/>
                </a:lnTo>
                <a:lnTo>
                  <a:pt x="1575" y="1845"/>
                </a:lnTo>
                <a:lnTo>
                  <a:pt x="1618" y="1921"/>
                </a:lnTo>
                <a:lnTo>
                  <a:pt x="1767" y="1871"/>
                </a:lnTo>
                <a:lnTo>
                  <a:pt x="1960" y="1904"/>
                </a:lnTo>
                <a:lnTo>
                  <a:pt x="2029" y="1861"/>
                </a:lnTo>
                <a:lnTo>
                  <a:pt x="2100" y="1845"/>
                </a:lnTo>
                <a:lnTo>
                  <a:pt x="2118" y="1733"/>
                </a:lnTo>
                <a:lnTo>
                  <a:pt x="2240" y="1802"/>
                </a:lnTo>
                <a:lnTo>
                  <a:pt x="2345" y="1810"/>
                </a:lnTo>
                <a:lnTo>
                  <a:pt x="2432" y="1741"/>
                </a:lnTo>
                <a:lnTo>
                  <a:pt x="2528" y="1674"/>
                </a:lnTo>
                <a:lnTo>
                  <a:pt x="2617" y="1751"/>
                </a:lnTo>
                <a:lnTo>
                  <a:pt x="2740" y="1741"/>
                </a:lnTo>
                <a:lnTo>
                  <a:pt x="2809" y="1631"/>
                </a:lnTo>
                <a:lnTo>
                  <a:pt x="2765" y="1502"/>
                </a:lnTo>
                <a:lnTo>
                  <a:pt x="2686" y="1373"/>
                </a:lnTo>
                <a:lnTo>
                  <a:pt x="2660" y="1262"/>
                </a:lnTo>
                <a:lnTo>
                  <a:pt x="2547" y="1220"/>
                </a:lnTo>
                <a:lnTo>
                  <a:pt x="2634" y="1126"/>
                </a:lnTo>
                <a:lnTo>
                  <a:pt x="2547" y="1100"/>
                </a:lnTo>
                <a:lnTo>
                  <a:pt x="2468" y="1048"/>
                </a:lnTo>
                <a:lnTo>
                  <a:pt x="2476" y="922"/>
                </a:lnTo>
                <a:lnTo>
                  <a:pt x="2372" y="929"/>
                </a:lnTo>
                <a:lnTo>
                  <a:pt x="2353" y="835"/>
                </a:lnTo>
                <a:lnTo>
                  <a:pt x="2276" y="767"/>
                </a:lnTo>
                <a:lnTo>
                  <a:pt x="2259" y="647"/>
                </a:lnTo>
                <a:lnTo>
                  <a:pt x="2118" y="647"/>
                </a:lnTo>
                <a:lnTo>
                  <a:pt x="2136" y="511"/>
                </a:lnTo>
                <a:lnTo>
                  <a:pt x="2082" y="459"/>
                </a:lnTo>
                <a:lnTo>
                  <a:pt x="1994" y="468"/>
                </a:lnTo>
                <a:lnTo>
                  <a:pt x="1933" y="407"/>
                </a:lnTo>
                <a:lnTo>
                  <a:pt x="1906" y="289"/>
                </a:lnTo>
                <a:lnTo>
                  <a:pt x="1810" y="297"/>
                </a:lnTo>
                <a:lnTo>
                  <a:pt x="1854" y="144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>
              <a:solidFill>
                <a:srgbClr val="000000"/>
              </a:solidFill>
              <a:latin typeface="Times" pitchFamily="1" charset="0"/>
            </a:endParaRPr>
          </a:p>
        </p:txBody>
      </p:sp>
      <p:sp>
        <p:nvSpPr>
          <p:cNvPr id="52" name="Freihandform 51"/>
          <p:cNvSpPr/>
          <p:nvPr/>
        </p:nvSpPr>
        <p:spPr bwMode="auto">
          <a:xfrm>
            <a:off x="9235140" y="2182216"/>
            <a:ext cx="301625" cy="171450"/>
          </a:xfrm>
          <a:custGeom>
            <a:avLst/>
            <a:gdLst>
              <a:gd name="connsiteX0" fmla="*/ 9525 w 6096000"/>
              <a:gd name="connsiteY0" fmla="*/ 2238375 h 2238375"/>
              <a:gd name="connsiteX1" fmla="*/ 0 w 6096000"/>
              <a:gd name="connsiteY1" fmla="*/ 0 h 2238375"/>
              <a:gd name="connsiteX2" fmla="*/ 571500 w 6096000"/>
              <a:gd name="connsiteY2" fmla="*/ 9525 h 2238375"/>
              <a:gd name="connsiteX3" fmla="*/ 571500 w 6096000"/>
              <a:gd name="connsiteY3" fmla="*/ 1019175 h 2238375"/>
              <a:gd name="connsiteX4" fmla="*/ 2428875 w 6096000"/>
              <a:gd name="connsiteY4" fmla="*/ 133350 h 2238375"/>
              <a:gd name="connsiteX5" fmla="*/ 2428875 w 6096000"/>
              <a:gd name="connsiteY5" fmla="*/ 1009650 h 2238375"/>
              <a:gd name="connsiteX6" fmla="*/ 4276725 w 6096000"/>
              <a:gd name="connsiteY6" fmla="*/ 123825 h 2238375"/>
              <a:gd name="connsiteX7" fmla="*/ 4267200 w 6096000"/>
              <a:gd name="connsiteY7" fmla="*/ 1019175 h 2238375"/>
              <a:gd name="connsiteX8" fmla="*/ 6086475 w 6096000"/>
              <a:gd name="connsiteY8" fmla="*/ 133350 h 2238375"/>
              <a:gd name="connsiteX9" fmla="*/ 6096000 w 6096000"/>
              <a:gd name="connsiteY9" fmla="*/ 2238375 h 2238375"/>
              <a:gd name="connsiteX10" fmla="*/ 9525 w 6096000"/>
              <a:gd name="connsiteY10" fmla="*/ 2238375 h 22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2238375">
                <a:moveTo>
                  <a:pt x="9525" y="2238375"/>
                </a:moveTo>
                <a:lnTo>
                  <a:pt x="0" y="0"/>
                </a:lnTo>
                <a:lnTo>
                  <a:pt x="571500" y="9525"/>
                </a:lnTo>
                <a:lnTo>
                  <a:pt x="571500" y="1019175"/>
                </a:lnTo>
                <a:lnTo>
                  <a:pt x="2428875" y="133350"/>
                </a:lnTo>
                <a:lnTo>
                  <a:pt x="2428875" y="1009650"/>
                </a:lnTo>
                <a:lnTo>
                  <a:pt x="4276725" y="123825"/>
                </a:lnTo>
                <a:lnTo>
                  <a:pt x="4267200" y="1019175"/>
                </a:lnTo>
                <a:lnTo>
                  <a:pt x="6086475" y="133350"/>
                </a:lnTo>
                <a:lnTo>
                  <a:pt x="6096000" y="2238375"/>
                </a:lnTo>
                <a:lnTo>
                  <a:pt x="9525" y="2238375"/>
                </a:lnTo>
                <a:close/>
              </a:path>
            </a:pathLst>
          </a:custGeom>
          <a:solidFill>
            <a:srgbClr val="F47216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</a:endParaRPr>
          </a:p>
        </p:txBody>
      </p:sp>
      <p:sp>
        <p:nvSpPr>
          <p:cNvPr id="53" name="Freihandform 52"/>
          <p:cNvSpPr/>
          <p:nvPr/>
        </p:nvSpPr>
        <p:spPr bwMode="auto">
          <a:xfrm>
            <a:off x="9235140" y="2969275"/>
            <a:ext cx="301625" cy="171450"/>
          </a:xfrm>
          <a:custGeom>
            <a:avLst/>
            <a:gdLst>
              <a:gd name="connsiteX0" fmla="*/ 9525 w 6096000"/>
              <a:gd name="connsiteY0" fmla="*/ 2238375 h 2238375"/>
              <a:gd name="connsiteX1" fmla="*/ 0 w 6096000"/>
              <a:gd name="connsiteY1" fmla="*/ 0 h 2238375"/>
              <a:gd name="connsiteX2" fmla="*/ 571500 w 6096000"/>
              <a:gd name="connsiteY2" fmla="*/ 9525 h 2238375"/>
              <a:gd name="connsiteX3" fmla="*/ 571500 w 6096000"/>
              <a:gd name="connsiteY3" fmla="*/ 1019175 h 2238375"/>
              <a:gd name="connsiteX4" fmla="*/ 2428875 w 6096000"/>
              <a:gd name="connsiteY4" fmla="*/ 133350 h 2238375"/>
              <a:gd name="connsiteX5" fmla="*/ 2428875 w 6096000"/>
              <a:gd name="connsiteY5" fmla="*/ 1009650 h 2238375"/>
              <a:gd name="connsiteX6" fmla="*/ 4276725 w 6096000"/>
              <a:gd name="connsiteY6" fmla="*/ 123825 h 2238375"/>
              <a:gd name="connsiteX7" fmla="*/ 4267200 w 6096000"/>
              <a:gd name="connsiteY7" fmla="*/ 1019175 h 2238375"/>
              <a:gd name="connsiteX8" fmla="*/ 6086475 w 6096000"/>
              <a:gd name="connsiteY8" fmla="*/ 133350 h 2238375"/>
              <a:gd name="connsiteX9" fmla="*/ 6096000 w 6096000"/>
              <a:gd name="connsiteY9" fmla="*/ 2238375 h 2238375"/>
              <a:gd name="connsiteX10" fmla="*/ 9525 w 6096000"/>
              <a:gd name="connsiteY10" fmla="*/ 2238375 h 22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2238375">
                <a:moveTo>
                  <a:pt x="9525" y="2238375"/>
                </a:moveTo>
                <a:lnTo>
                  <a:pt x="0" y="0"/>
                </a:lnTo>
                <a:lnTo>
                  <a:pt x="571500" y="9525"/>
                </a:lnTo>
                <a:lnTo>
                  <a:pt x="571500" y="1019175"/>
                </a:lnTo>
                <a:lnTo>
                  <a:pt x="2428875" y="133350"/>
                </a:lnTo>
                <a:lnTo>
                  <a:pt x="2428875" y="1009650"/>
                </a:lnTo>
                <a:lnTo>
                  <a:pt x="4276725" y="123825"/>
                </a:lnTo>
                <a:lnTo>
                  <a:pt x="4267200" y="1019175"/>
                </a:lnTo>
                <a:lnTo>
                  <a:pt x="6086475" y="133350"/>
                </a:lnTo>
                <a:lnTo>
                  <a:pt x="6096000" y="2238375"/>
                </a:lnTo>
                <a:lnTo>
                  <a:pt x="9525" y="2238375"/>
                </a:lnTo>
                <a:close/>
              </a:path>
            </a:pathLst>
          </a:custGeom>
          <a:solidFill>
            <a:srgbClr val="FFC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</a:endParaRPr>
          </a:p>
        </p:txBody>
      </p:sp>
      <p:sp>
        <p:nvSpPr>
          <p:cNvPr id="54" name="Freihandform 53"/>
          <p:cNvSpPr/>
          <p:nvPr/>
        </p:nvSpPr>
        <p:spPr bwMode="auto">
          <a:xfrm>
            <a:off x="9208678" y="2567647"/>
            <a:ext cx="345473" cy="199390"/>
          </a:xfrm>
          <a:custGeom>
            <a:avLst/>
            <a:gdLst>
              <a:gd name="connsiteX0" fmla="*/ 9525 w 6096000"/>
              <a:gd name="connsiteY0" fmla="*/ 2238375 h 2238375"/>
              <a:gd name="connsiteX1" fmla="*/ 0 w 6096000"/>
              <a:gd name="connsiteY1" fmla="*/ 0 h 2238375"/>
              <a:gd name="connsiteX2" fmla="*/ 571500 w 6096000"/>
              <a:gd name="connsiteY2" fmla="*/ 9525 h 2238375"/>
              <a:gd name="connsiteX3" fmla="*/ 571500 w 6096000"/>
              <a:gd name="connsiteY3" fmla="*/ 1019175 h 2238375"/>
              <a:gd name="connsiteX4" fmla="*/ 2428875 w 6096000"/>
              <a:gd name="connsiteY4" fmla="*/ 133350 h 2238375"/>
              <a:gd name="connsiteX5" fmla="*/ 2428875 w 6096000"/>
              <a:gd name="connsiteY5" fmla="*/ 1009650 h 2238375"/>
              <a:gd name="connsiteX6" fmla="*/ 4276725 w 6096000"/>
              <a:gd name="connsiteY6" fmla="*/ 123825 h 2238375"/>
              <a:gd name="connsiteX7" fmla="*/ 4267200 w 6096000"/>
              <a:gd name="connsiteY7" fmla="*/ 1019175 h 2238375"/>
              <a:gd name="connsiteX8" fmla="*/ 6086475 w 6096000"/>
              <a:gd name="connsiteY8" fmla="*/ 133350 h 2238375"/>
              <a:gd name="connsiteX9" fmla="*/ 6096000 w 6096000"/>
              <a:gd name="connsiteY9" fmla="*/ 2238375 h 2238375"/>
              <a:gd name="connsiteX10" fmla="*/ 9525 w 6096000"/>
              <a:gd name="connsiteY10" fmla="*/ 2238375 h 22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2238375">
                <a:moveTo>
                  <a:pt x="9525" y="2238375"/>
                </a:moveTo>
                <a:lnTo>
                  <a:pt x="0" y="0"/>
                </a:lnTo>
                <a:lnTo>
                  <a:pt x="571500" y="9525"/>
                </a:lnTo>
                <a:lnTo>
                  <a:pt x="571500" y="1019175"/>
                </a:lnTo>
                <a:lnTo>
                  <a:pt x="2428875" y="133350"/>
                </a:lnTo>
                <a:lnTo>
                  <a:pt x="2428875" y="1009650"/>
                </a:lnTo>
                <a:lnTo>
                  <a:pt x="4276725" y="123825"/>
                </a:lnTo>
                <a:lnTo>
                  <a:pt x="4267200" y="1019175"/>
                </a:lnTo>
                <a:lnTo>
                  <a:pt x="6086475" y="133350"/>
                </a:lnTo>
                <a:lnTo>
                  <a:pt x="6096000" y="2238375"/>
                </a:lnTo>
                <a:lnTo>
                  <a:pt x="9525" y="2238375"/>
                </a:lnTo>
                <a:close/>
              </a:path>
            </a:pathLst>
          </a:custGeom>
          <a:pattFill prst="lgCheck">
            <a:fgClr>
              <a:srgbClr val="F47216"/>
            </a:fgClr>
            <a:bgClr>
              <a:srgbClr val="0E5596"/>
            </a:bgClr>
          </a:pattFill>
          <a:ln w="19050" cap="flat" cmpd="sng" algn="ctr">
            <a:solidFill>
              <a:srgbClr val="FD721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2000">
              <a:solidFill>
                <a:srgbClr val="000000"/>
              </a:solidFill>
              <a:latin typeface="Times" pitchFamily="1" charset="0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9550504" y="2465313"/>
            <a:ext cx="19303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Anlage in Kooperation</a:t>
            </a:r>
            <a:br>
              <a:rPr kumimoji="0" lang="de-D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de-D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mit privaten Unternehmen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9576439" y="1790866"/>
            <a:ext cx="7425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Deponie</a:t>
            </a:r>
          </a:p>
        </p:txBody>
      </p:sp>
      <p:sp>
        <p:nvSpPr>
          <p:cNvPr id="57" name="Textfeld 56"/>
          <p:cNvSpPr txBox="1"/>
          <p:nvPr/>
        </p:nvSpPr>
        <p:spPr>
          <a:xfrm>
            <a:off x="9553743" y="2147540"/>
            <a:ext cx="190308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Abfallbehandlungsanlage</a:t>
            </a:r>
          </a:p>
        </p:txBody>
      </p:sp>
      <p:sp>
        <p:nvSpPr>
          <p:cNvPr id="58" name="Textfeld 57"/>
          <p:cNvSpPr txBox="1"/>
          <p:nvPr/>
        </p:nvSpPr>
        <p:spPr>
          <a:xfrm>
            <a:off x="9547258" y="2860901"/>
            <a:ext cx="20842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Altablagerung mit Gas-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Behandlungsanlage /BHKW 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4353818" y="3500180"/>
            <a:ext cx="105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</a:rPr>
              <a:t>Berlin</a:t>
            </a:r>
          </a:p>
        </p:txBody>
      </p:sp>
    </p:spTree>
    <p:extLst>
      <p:ext uri="{BB962C8B-B14F-4D97-AF65-F5344CB8AC3E}">
        <p14:creationId xmlns:p14="http://schemas.microsoft.com/office/powerpoint/2010/main" val="31558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Biologische Abfallbehandlung (VAV) | 23.08.2021 | Fachverband Biogas e.V.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8F7A-FB99-4F8F-966D-CE407EBD00B3}" type="slidenum">
              <a:rPr lang="de-DE" smtClean="0"/>
              <a:t>5</a:t>
            </a:fld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Verwertung des Berliner Bioabfalls</a:t>
            </a:r>
          </a:p>
        </p:txBody>
      </p:sp>
      <p:pic>
        <p:nvPicPr>
          <p:cNvPr id="11" name="Picture 2" descr="Berlinkarte-farbe_1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lum bright="36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537" y="1325566"/>
            <a:ext cx="7340600" cy="511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3415663" y="3681413"/>
            <a:ext cx="1423037" cy="519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991" tIns="43750" rIns="85991" bIns="43750">
            <a:spAutoFit/>
          </a:bodyPr>
          <a:lstStyle>
            <a:lvl1pPr defTabSz="715963">
              <a:defRPr sz="2000">
                <a:solidFill>
                  <a:schemeClr val="tx1"/>
                </a:solidFill>
                <a:latin typeface="Times" pitchFamily="1" charset="0"/>
              </a:defRPr>
            </a:lvl1pPr>
            <a:lvl2pPr marL="742950" indent="-285750" defTabSz="715963">
              <a:defRPr sz="2000">
                <a:solidFill>
                  <a:schemeClr val="tx1"/>
                </a:solidFill>
                <a:latin typeface="Times" pitchFamily="1" charset="0"/>
              </a:defRPr>
            </a:lvl2pPr>
            <a:lvl3pPr marL="11430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3pPr>
            <a:lvl4pPr marL="16002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4pPr>
            <a:lvl5pPr marL="2057400" indent="-228600" defTabSz="715963">
              <a:defRPr sz="2000">
                <a:solidFill>
                  <a:schemeClr val="tx1"/>
                </a:solidFill>
                <a:latin typeface="Times" pitchFamily="1" charset="0"/>
              </a:defRPr>
            </a:lvl5pPr>
            <a:lvl6pPr marL="25146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6pPr>
            <a:lvl7pPr marL="29718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7pPr>
            <a:lvl8pPr marL="34290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8pPr>
            <a:lvl9pPr marL="3886200" indent="-228600" defTabSz="7159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de-DE" sz="1400" dirty="0">
                <a:solidFill>
                  <a:srgbClr val="000000"/>
                </a:solidFill>
                <a:latin typeface="Arial" charset="0"/>
              </a:rPr>
              <a:t>Biogasanlage Ruhleben</a:t>
            </a:r>
          </a:p>
        </p:txBody>
      </p:sp>
      <p:sp>
        <p:nvSpPr>
          <p:cNvPr id="33" name="Freihandform 32"/>
          <p:cNvSpPr/>
          <p:nvPr/>
        </p:nvSpPr>
        <p:spPr bwMode="auto">
          <a:xfrm>
            <a:off x="3521908" y="3516313"/>
            <a:ext cx="303212" cy="171450"/>
          </a:xfrm>
          <a:custGeom>
            <a:avLst/>
            <a:gdLst>
              <a:gd name="connsiteX0" fmla="*/ 9525 w 6096000"/>
              <a:gd name="connsiteY0" fmla="*/ 2238375 h 2238375"/>
              <a:gd name="connsiteX1" fmla="*/ 0 w 6096000"/>
              <a:gd name="connsiteY1" fmla="*/ 0 h 2238375"/>
              <a:gd name="connsiteX2" fmla="*/ 571500 w 6096000"/>
              <a:gd name="connsiteY2" fmla="*/ 9525 h 2238375"/>
              <a:gd name="connsiteX3" fmla="*/ 571500 w 6096000"/>
              <a:gd name="connsiteY3" fmla="*/ 1019175 h 2238375"/>
              <a:gd name="connsiteX4" fmla="*/ 2428875 w 6096000"/>
              <a:gd name="connsiteY4" fmla="*/ 133350 h 2238375"/>
              <a:gd name="connsiteX5" fmla="*/ 2428875 w 6096000"/>
              <a:gd name="connsiteY5" fmla="*/ 1009650 h 2238375"/>
              <a:gd name="connsiteX6" fmla="*/ 4276725 w 6096000"/>
              <a:gd name="connsiteY6" fmla="*/ 123825 h 2238375"/>
              <a:gd name="connsiteX7" fmla="*/ 4267200 w 6096000"/>
              <a:gd name="connsiteY7" fmla="*/ 1019175 h 2238375"/>
              <a:gd name="connsiteX8" fmla="*/ 6086475 w 6096000"/>
              <a:gd name="connsiteY8" fmla="*/ 133350 h 2238375"/>
              <a:gd name="connsiteX9" fmla="*/ 6096000 w 6096000"/>
              <a:gd name="connsiteY9" fmla="*/ 2238375 h 2238375"/>
              <a:gd name="connsiteX10" fmla="*/ 9525 w 6096000"/>
              <a:gd name="connsiteY10" fmla="*/ 2238375 h 22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2238375">
                <a:moveTo>
                  <a:pt x="9525" y="2238375"/>
                </a:moveTo>
                <a:lnTo>
                  <a:pt x="0" y="0"/>
                </a:lnTo>
                <a:lnTo>
                  <a:pt x="571500" y="9525"/>
                </a:lnTo>
                <a:lnTo>
                  <a:pt x="571500" y="1019175"/>
                </a:lnTo>
                <a:lnTo>
                  <a:pt x="2428875" y="133350"/>
                </a:lnTo>
                <a:lnTo>
                  <a:pt x="2428875" y="1009650"/>
                </a:lnTo>
                <a:lnTo>
                  <a:pt x="4276725" y="123825"/>
                </a:lnTo>
                <a:lnTo>
                  <a:pt x="4267200" y="1019175"/>
                </a:lnTo>
                <a:lnTo>
                  <a:pt x="6086475" y="133350"/>
                </a:lnTo>
                <a:lnTo>
                  <a:pt x="6096000" y="2238375"/>
                </a:lnTo>
                <a:lnTo>
                  <a:pt x="9525" y="2238375"/>
                </a:lnTo>
                <a:close/>
              </a:path>
            </a:pathLst>
          </a:custGeom>
          <a:solidFill>
            <a:srgbClr val="6AA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</a:endParaRPr>
          </a:p>
        </p:txBody>
      </p:sp>
      <p:sp>
        <p:nvSpPr>
          <p:cNvPr id="50" name="Rechteck 49"/>
          <p:cNvSpPr/>
          <p:nvPr/>
        </p:nvSpPr>
        <p:spPr bwMode="auto">
          <a:xfrm>
            <a:off x="9634682" y="1368161"/>
            <a:ext cx="1956435" cy="1180794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10056339" y="2163754"/>
            <a:ext cx="13933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Umschlaganlagen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10082274" y="1489307"/>
            <a:ext cx="15167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Externe Verwertung</a:t>
            </a:r>
          </a:p>
        </p:txBody>
      </p:sp>
      <p:sp>
        <p:nvSpPr>
          <p:cNvPr id="57" name="Textfeld 56"/>
          <p:cNvSpPr txBox="1"/>
          <p:nvPr/>
        </p:nvSpPr>
        <p:spPr>
          <a:xfrm>
            <a:off x="10059578" y="1845981"/>
            <a:ext cx="8451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BSR-Höfe</a:t>
            </a:r>
          </a:p>
        </p:txBody>
      </p:sp>
      <p:sp>
        <p:nvSpPr>
          <p:cNvPr id="59" name="Textfeld 58"/>
          <p:cNvSpPr txBox="1"/>
          <p:nvPr/>
        </p:nvSpPr>
        <p:spPr>
          <a:xfrm>
            <a:off x="5363468" y="3500180"/>
            <a:ext cx="1054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</a:rPr>
              <a:t>Berlin</a:t>
            </a:r>
          </a:p>
        </p:txBody>
      </p:sp>
      <p:sp>
        <p:nvSpPr>
          <p:cNvPr id="60" name="Rectangle 302"/>
          <p:cNvSpPr>
            <a:spLocks noChangeAspect="1" noChangeArrowheads="1"/>
          </p:cNvSpPr>
          <p:nvPr/>
        </p:nvSpPr>
        <p:spPr bwMode="auto">
          <a:xfrm>
            <a:off x="8790962" y="3383326"/>
            <a:ext cx="2898229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Times" pitchFamily="1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" pitchFamily="1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" pitchFamily="1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" pitchFamily="1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600" dirty="0">
                <a:solidFill>
                  <a:srgbClr val="000000"/>
                </a:solidFill>
                <a:latin typeface="Arial"/>
              </a:rPr>
              <a:t>Biogasanlage + Kompostanlage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de-DE" sz="1600" dirty="0" err="1">
                <a:solidFill>
                  <a:srgbClr val="000000"/>
                </a:solidFill>
                <a:latin typeface="Arial"/>
              </a:rPr>
              <a:t>Hennickendorf</a:t>
            </a:r>
            <a:endParaRPr lang="de-DE" altLang="de-DE" sz="1600" dirty="0">
              <a:solidFill>
                <a:srgbClr val="000000"/>
              </a:solidFill>
              <a:latin typeface="Arial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Freihandform 60"/>
          <p:cNvSpPr/>
          <p:nvPr/>
        </p:nvSpPr>
        <p:spPr bwMode="auto">
          <a:xfrm>
            <a:off x="9137336" y="3915860"/>
            <a:ext cx="301625" cy="173038"/>
          </a:xfrm>
          <a:custGeom>
            <a:avLst/>
            <a:gdLst>
              <a:gd name="connsiteX0" fmla="*/ 9525 w 6096000"/>
              <a:gd name="connsiteY0" fmla="*/ 2238375 h 2238375"/>
              <a:gd name="connsiteX1" fmla="*/ 0 w 6096000"/>
              <a:gd name="connsiteY1" fmla="*/ 0 h 2238375"/>
              <a:gd name="connsiteX2" fmla="*/ 571500 w 6096000"/>
              <a:gd name="connsiteY2" fmla="*/ 9525 h 2238375"/>
              <a:gd name="connsiteX3" fmla="*/ 571500 w 6096000"/>
              <a:gd name="connsiteY3" fmla="*/ 1019175 h 2238375"/>
              <a:gd name="connsiteX4" fmla="*/ 2428875 w 6096000"/>
              <a:gd name="connsiteY4" fmla="*/ 133350 h 2238375"/>
              <a:gd name="connsiteX5" fmla="*/ 2428875 w 6096000"/>
              <a:gd name="connsiteY5" fmla="*/ 1009650 h 2238375"/>
              <a:gd name="connsiteX6" fmla="*/ 4276725 w 6096000"/>
              <a:gd name="connsiteY6" fmla="*/ 123825 h 2238375"/>
              <a:gd name="connsiteX7" fmla="*/ 4267200 w 6096000"/>
              <a:gd name="connsiteY7" fmla="*/ 1019175 h 2238375"/>
              <a:gd name="connsiteX8" fmla="*/ 6086475 w 6096000"/>
              <a:gd name="connsiteY8" fmla="*/ 133350 h 2238375"/>
              <a:gd name="connsiteX9" fmla="*/ 6096000 w 6096000"/>
              <a:gd name="connsiteY9" fmla="*/ 2238375 h 2238375"/>
              <a:gd name="connsiteX10" fmla="*/ 9525 w 6096000"/>
              <a:gd name="connsiteY10" fmla="*/ 2238375 h 22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2238375">
                <a:moveTo>
                  <a:pt x="9525" y="2238375"/>
                </a:moveTo>
                <a:lnTo>
                  <a:pt x="0" y="0"/>
                </a:lnTo>
                <a:lnTo>
                  <a:pt x="571500" y="9525"/>
                </a:lnTo>
                <a:lnTo>
                  <a:pt x="571500" y="1019175"/>
                </a:lnTo>
                <a:lnTo>
                  <a:pt x="2428875" y="133350"/>
                </a:lnTo>
                <a:lnTo>
                  <a:pt x="2428875" y="1009650"/>
                </a:lnTo>
                <a:lnTo>
                  <a:pt x="4276725" y="123825"/>
                </a:lnTo>
                <a:lnTo>
                  <a:pt x="4267200" y="1019175"/>
                </a:lnTo>
                <a:lnTo>
                  <a:pt x="6086475" y="133350"/>
                </a:lnTo>
                <a:lnTo>
                  <a:pt x="6096000" y="2238375"/>
                </a:lnTo>
                <a:lnTo>
                  <a:pt x="9525" y="2238375"/>
                </a:lnTo>
                <a:close/>
              </a:path>
            </a:pathLst>
          </a:custGeom>
          <a:solidFill>
            <a:srgbClr val="6AA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</a:endParaRPr>
          </a:p>
        </p:txBody>
      </p:sp>
      <p:sp>
        <p:nvSpPr>
          <p:cNvPr id="62" name="Freihandform 61"/>
          <p:cNvSpPr/>
          <p:nvPr/>
        </p:nvSpPr>
        <p:spPr bwMode="auto">
          <a:xfrm>
            <a:off x="9289736" y="4013668"/>
            <a:ext cx="301625" cy="173038"/>
          </a:xfrm>
          <a:custGeom>
            <a:avLst/>
            <a:gdLst>
              <a:gd name="connsiteX0" fmla="*/ 9525 w 6096000"/>
              <a:gd name="connsiteY0" fmla="*/ 2238375 h 2238375"/>
              <a:gd name="connsiteX1" fmla="*/ 0 w 6096000"/>
              <a:gd name="connsiteY1" fmla="*/ 0 h 2238375"/>
              <a:gd name="connsiteX2" fmla="*/ 571500 w 6096000"/>
              <a:gd name="connsiteY2" fmla="*/ 9525 h 2238375"/>
              <a:gd name="connsiteX3" fmla="*/ 571500 w 6096000"/>
              <a:gd name="connsiteY3" fmla="*/ 1019175 h 2238375"/>
              <a:gd name="connsiteX4" fmla="*/ 2428875 w 6096000"/>
              <a:gd name="connsiteY4" fmla="*/ 133350 h 2238375"/>
              <a:gd name="connsiteX5" fmla="*/ 2428875 w 6096000"/>
              <a:gd name="connsiteY5" fmla="*/ 1009650 h 2238375"/>
              <a:gd name="connsiteX6" fmla="*/ 4276725 w 6096000"/>
              <a:gd name="connsiteY6" fmla="*/ 123825 h 2238375"/>
              <a:gd name="connsiteX7" fmla="*/ 4267200 w 6096000"/>
              <a:gd name="connsiteY7" fmla="*/ 1019175 h 2238375"/>
              <a:gd name="connsiteX8" fmla="*/ 6086475 w 6096000"/>
              <a:gd name="connsiteY8" fmla="*/ 133350 h 2238375"/>
              <a:gd name="connsiteX9" fmla="*/ 6096000 w 6096000"/>
              <a:gd name="connsiteY9" fmla="*/ 2238375 h 2238375"/>
              <a:gd name="connsiteX10" fmla="*/ 9525 w 6096000"/>
              <a:gd name="connsiteY10" fmla="*/ 2238375 h 223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2238375">
                <a:moveTo>
                  <a:pt x="9525" y="2238375"/>
                </a:moveTo>
                <a:lnTo>
                  <a:pt x="0" y="0"/>
                </a:lnTo>
                <a:lnTo>
                  <a:pt x="571500" y="9525"/>
                </a:lnTo>
                <a:lnTo>
                  <a:pt x="571500" y="1019175"/>
                </a:lnTo>
                <a:lnTo>
                  <a:pt x="2428875" y="133350"/>
                </a:lnTo>
                <a:lnTo>
                  <a:pt x="2428875" y="1009650"/>
                </a:lnTo>
                <a:lnTo>
                  <a:pt x="4276725" y="123825"/>
                </a:lnTo>
                <a:lnTo>
                  <a:pt x="4267200" y="1019175"/>
                </a:lnTo>
                <a:lnTo>
                  <a:pt x="6086475" y="133350"/>
                </a:lnTo>
                <a:lnTo>
                  <a:pt x="6096000" y="2238375"/>
                </a:lnTo>
                <a:lnTo>
                  <a:pt x="9525" y="2238375"/>
                </a:lnTo>
                <a:close/>
              </a:path>
            </a:pathLst>
          </a:custGeom>
          <a:solidFill>
            <a:srgbClr val="6AA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lIns="0" tIns="0" rIns="0" bIns="0"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" charset="0"/>
            </a:endParaRPr>
          </a:p>
        </p:txBody>
      </p:sp>
      <p:sp>
        <p:nvSpPr>
          <p:cNvPr id="63" name="Textfeld 62"/>
          <p:cNvSpPr txBox="1"/>
          <p:nvPr/>
        </p:nvSpPr>
        <p:spPr>
          <a:xfrm>
            <a:off x="725234" y="5807201"/>
            <a:ext cx="1220685" cy="307777"/>
          </a:xfrm>
          <a:prstGeom prst="rect">
            <a:avLst/>
          </a:prstGeom>
          <a:solidFill>
            <a:schemeClr val="bg1"/>
          </a:solidFill>
          <a:ln w="889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/>
              <a:t>Harz-Humus</a:t>
            </a:r>
          </a:p>
        </p:txBody>
      </p:sp>
      <p:cxnSp>
        <p:nvCxnSpPr>
          <p:cNvPr id="65" name="Gerade Verbindung mit Pfeil 64"/>
          <p:cNvCxnSpPr/>
          <p:nvPr/>
        </p:nvCxnSpPr>
        <p:spPr bwMode="auto">
          <a:xfrm flipH="1">
            <a:off x="1488332" y="3961845"/>
            <a:ext cx="1927332" cy="1552611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6" name="Ellipse 65"/>
          <p:cNvSpPr/>
          <p:nvPr/>
        </p:nvSpPr>
        <p:spPr bwMode="auto">
          <a:xfrm>
            <a:off x="9815249" y="1552409"/>
            <a:ext cx="144000" cy="144000"/>
          </a:xfrm>
          <a:prstGeom prst="ellipse">
            <a:avLst/>
          </a:prstGeom>
          <a:solidFill>
            <a:srgbClr val="005979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>
              <a:latin typeface="Arial" charset="0"/>
            </a:endParaRPr>
          </a:p>
        </p:txBody>
      </p:sp>
      <p:sp>
        <p:nvSpPr>
          <p:cNvPr id="67" name="Ellipse 66"/>
          <p:cNvSpPr/>
          <p:nvPr/>
        </p:nvSpPr>
        <p:spPr bwMode="auto">
          <a:xfrm>
            <a:off x="9814422" y="1888428"/>
            <a:ext cx="144000" cy="144000"/>
          </a:xfrm>
          <a:prstGeom prst="ellipse">
            <a:avLst/>
          </a:prstGeom>
          <a:solidFill>
            <a:srgbClr val="6AA000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>
              <a:latin typeface="Arial" charset="0"/>
            </a:endParaRPr>
          </a:p>
        </p:txBody>
      </p:sp>
      <p:sp>
        <p:nvSpPr>
          <p:cNvPr id="68" name="Textfeld 67"/>
          <p:cNvSpPr txBox="1"/>
          <p:nvPr/>
        </p:nvSpPr>
        <p:spPr>
          <a:xfrm>
            <a:off x="4594820" y="3016314"/>
            <a:ext cx="162379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err="1"/>
              <a:t>Malmöer</a:t>
            </a:r>
            <a:r>
              <a:rPr lang="de-DE" sz="1400" dirty="0"/>
              <a:t> Straße</a:t>
            </a:r>
          </a:p>
        </p:txBody>
      </p:sp>
      <p:sp>
        <p:nvSpPr>
          <p:cNvPr id="70" name="Ellipse 69"/>
          <p:cNvSpPr/>
          <p:nvPr/>
        </p:nvSpPr>
        <p:spPr bwMode="auto">
          <a:xfrm>
            <a:off x="6036837" y="3120614"/>
            <a:ext cx="144000" cy="144000"/>
          </a:xfrm>
          <a:prstGeom prst="ellipse">
            <a:avLst/>
          </a:prstGeom>
          <a:solidFill>
            <a:srgbClr val="6AA000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>
              <a:latin typeface="Arial" charset="0"/>
            </a:endParaRPr>
          </a:p>
        </p:txBody>
      </p:sp>
      <p:sp>
        <p:nvSpPr>
          <p:cNvPr id="71" name="Textfeld 70"/>
          <p:cNvSpPr txBox="1"/>
          <p:nvPr/>
        </p:nvSpPr>
        <p:spPr>
          <a:xfrm>
            <a:off x="6928973" y="3202416"/>
            <a:ext cx="93459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Nordring</a:t>
            </a:r>
          </a:p>
        </p:txBody>
      </p:sp>
      <p:sp>
        <p:nvSpPr>
          <p:cNvPr id="72" name="Ellipse 71"/>
          <p:cNvSpPr/>
          <p:nvPr/>
        </p:nvSpPr>
        <p:spPr bwMode="auto">
          <a:xfrm>
            <a:off x="7385739" y="3058999"/>
            <a:ext cx="144000" cy="144000"/>
          </a:xfrm>
          <a:prstGeom prst="ellipse">
            <a:avLst/>
          </a:prstGeom>
          <a:solidFill>
            <a:srgbClr val="6AA000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>
              <a:latin typeface="Arial" charset="0"/>
            </a:endParaRPr>
          </a:p>
        </p:txBody>
      </p:sp>
      <p:sp>
        <p:nvSpPr>
          <p:cNvPr id="73" name="Textfeld 72"/>
          <p:cNvSpPr txBox="1"/>
          <p:nvPr/>
        </p:nvSpPr>
        <p:spPr>
          <a:xfrm>
            <a:off x="5424754" y="4783590"/>
            <a:ext cx="1179743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Gradestraße</a:t>
            </a:r>
          </a:p>
        </p:txBody>
      </p:sp>
      <p:sp>
        <p:nvSpPr>
          <p:cNvPr id="74" name="Ellipse 73"/>
          <p:cNvSpPr/>
          <p:nvPr/>
        </p:nvSpPr>
        <p:spPr bwMode="auto">
          <a:xfrm>
            <a:off x="6111413" y="4634885"/>
            <a:ext cx="144000" cy="144000"/>
          </a:xfrm>
          <a:prstGeom prst="ellipse">
            <a:avLst/>
          </a:prstGeom>
          <a:solidFill>
            <a:srgbClr val="6AA000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>
              <a:latin typeface="Arial" charset="0"/>
            </a:endParaRPr>
          </a:p>
        </p:txBody>
      </p:sp>
      <p:sp>
        <p:nvSpPr>
          <p:cNvPr id="75" name="Textfeld 74"/>
          <p:cNvSpPr txBox="1"/>
          <p:nvPr/>
        </p:nvSpPr>
        <p:spPr>
          <a:xfrm>
            <a:off x="3838784" y="4382446"/>
            <a:ext cx="177313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err="1"/>
              <a:t>Forckenbeckstraße</a:t>
            </a:r>
            <a:endParaRPr lang="de-DE" sz="1400" dirty="0"/>
          </a:p>
        </p:txBody>
      </p:sp>
      <p:sp>
        <p:nvSpPr>
          <p:cNvPr id="76" name="Ellipse 75"/>
          <p:cNvSpPr/>
          <p:nvPr/>
        </p:nvSpPr>
        <p:spPr bwMode="auto">
          <a:xfrm>
            <a:off x="4603627" y="4274969"/>
            <a:ext cx="144000" cy="144000"/>
          </a:xfrm>
          <a:prstGeom prst="ellipse">
            <a:avLst/>
          </a:prstGeom>
          <a:solidFill>
            <a:srgbClr val="6AA000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>
              <a:latin typeface="Arial" charset="0"/>
            </a:endParaRPr>
          </a:p>
        </p:txBody>
      </p:sp>
      <p:sp>
        <p:nvSpPr>
          <p:cNvPr id="77" name="Ellipse 76"/>
          <p:cNvSpPr/>
          <p:nvPr/>
        </p:nvSpPr>
        <p:spPr bwMode="auto">
          <a:xfrm>
            <a:off x="9814422" y="2218898"/>
            <a:ext cx="144000" cy="144000"/>
          </a:xfrm>
          <a:prstGeom prst="ellipse">
            <a:avLst/>
          </a:prstGeom>
          <a:solidFill>
            <a:srgbClr val="FBB100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>
              <a:latin typeface="Arial" charset="0"/>
            </a:endParaRPr>
          </a:p>
        </p:txBody>
      </p:sp>
      <p:sp>
        <p:nvSpPr>
          <p:cNvPr id="79" name="Textfeld 78"/>
          <p:cNvSpPr txBox="1"/>
          <p:nvPr/>
        </p:nvSpPr>
        <p:spPr>
          <a:xfrm>
            <a:off x="5865907" y="2682334"/>
            <a:ext cx="132954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err="1"/>
              <a:t>Asgardstraße</a:t>
            </a:r>
            <a:endParaRPr lang="de-DE" sz="1400" dirty="0"/>
          </a:p>
        </p:txBody>
      </p:sp>
      <p:sp>
        <p:nvSpPr>
          <p:cNvPr id="78" name="Ellipse 77"/>
          <p:cNvSpPr/>
          <p:nvPr/>
        </p:nvSpPr>
        <p:spPr bwMode="auto">
          <a:xfrm>
            <a:off x="6124302" y="2934492"/>
            <a:ext cx="144000" cy="144000"/>
          </a:xfrm>
          <a:prstGeom prst="ellipse">
            <a:avLst/>
          </a:prstGeom>
          <a:solidFill>
            <a:srgbClr val="FBB100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>
              <a:latin typeface="Arial" charset="0"/>
            </a:endParaRPr>
          </a:p>
        </p:txBody>
      </p:sp>
      <p:cxnSp>
        <p:nvCxnSpPr>
          <p:cNvPr id="81" name="Gerade Verbindung mit Pfeil 80"/>
          <p:cNvCxnSpPr/>
          <p:nvPr/>
        </p:nvCxnSpPr>
        <p:spPr bwMode="auto">
          <a:xfrm flipV="1">
            <a:off x="7617548" y="2637923"/>
            <a:ext cx="463087" cy="465769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2" name="Ellipse 81"/>
          <p:cNvSpPr/>
          <p:nvPr/>
        </p:nvSpPr>
        <p:spPr bwMode="auto">
          <a:xfrm>
            <a:off x="8109819" y="2400263"/>
            <a:ext cx="144000" cy="144000"/>
          </a:xfrm>
          <a:prstGeom prst="ellipse">
            <a:avLst/>
          </a:prstGeom>
          <a:solidFill>
            <a:srgbClr val="FBB100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>
              <a:latin typeface="Arial" charset="0"/>
            </a:endParaRPr>
          </a:p>
        </p:txBody>
      </p:sp>
      <p:sp>
        <p:nvSpPr>
          <p:cNvPr id="83" name="Textfeld 82"/>
          <p:cNvSpPr txBox="1"/>
          <p:nvPr/>
        </p:nvSpPr>
        <p:spPr>
          <a:xfrm>
            <a:off x="8021868" y="2092486"/>
            <a:ext cx="132954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err="1"/>
              <a:t>Reterra</a:t>
            </a:r>
            <a:endParaRPr lang="de-DE" sz="1400" dirty="0"/>
          </a:p>
        </p:txBody>
      </p:sp>
      <p:cxnSp>
        <p:nvCxnSpPr>
          <p:cNvPr id="84" name="Gerade Verbindung mit Pfeil 83"/>
          <p:cNvCxnSpPr/>
          <p:nvPr/>
        </p:nvCxnSpPr>
        <p:spPr bwMode="auto">
          <a:xfrm>
            <a:off x="7617548" y="3103692"/>
            <a:ext cx="1069251" cy="642439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6" name="Ellipse 85"/>
          <p:cNvSpPr/>
          <p:nvPr/>
        </p:nvSpPr>
        <p:spPr bwMode="auto">
          <a:xfrm>
            <a:off x="6295574" y="6178381"/>
            <a:ext cx="144000" cy="144000"/>
          </a:xfrm>
          <a:prstGeom prst="ellipse">
            <a:avLst/>
          </a:prstGeom>
          <a:solidFill>
            <a:srgbClr val="FBB100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>
              <a:latin typeface="Arial" charset="0"/>
            </a:endParaRPr>
          </a:p>
        </p:txBody>
      </p:sp>
      <p:sp>
        <p:nvSpPr>
          <p:cNvPr id="87" name="Textfeld 86"/>
          <p:cNvSpPr txBox="1"/>
          <p:nvPr/>
        </p:nvSpPr>
        <p:spPr>
          <a:xfrm>
            <a:off x="6558092" y="6083233"/>
            <a:ext cx="132954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Pro </a:t>
            </a:r>
            <a:r>
              <a:rPr lang="de-DE" sz="1400" dirty="0" err="1"/>
              <a:t>Arcades</a:t>
            </a:r>
            <a:endParaRPr lang="de-DE" sz="1400" dirty="0"/>
          </a:p>
        </p:txBody>
      </p:sp>
      <p:cxnSp>
        <p:nvCxnSpPr>
          <p:cNvPr id="88" name="Gerade Verbindung mit Pfeil 87"/>
          <p:cNvCxnSpPr/>
          <p:nvPr/>
        </p:nvCxnSpPr>
        <p:spPr bwMode="auto">
          <a:xfrm>
            <a:off x="6295574" y="5058093"/>
            <a:ext cx="78654" cy="1002678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1" name="Gerade Verbindung mit Pfeil 90"/>
          <p:cNvCxnSpPr/>
          <p:nvPr/>
        </p:nvCxnSpPr>
        <p:spPr bwMode="auto">
          <a:xfrm flipH="1" flipV="1">
            <a:off x="4603627" y="4035569"/>
            <a:ext cx="1354662" cy="587750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6" name="Gerade Verbindung mit Pfeil 95"/>
          <p:cNvCxnSpPr/>
          <p:nvPr/>
        </p:nvCxnSpPr>
        <p:spPr bwMode="auto">
          <a:xfrm flipH="1">
            <a:off x="4036979" y="3202999"/>
            <a:ext cx="3226569" cy="478414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4" name="Gerade Verbindung mit Pfeil 103"/>
          <p:cNvCxnSpPr/>
          <p:nvPr/>
        </p:nvCxnSpPr>
        <p:spPr bwMode="auto">
          <a:xfrm flipH="1">
            <a:off x="4036979" y="3264614"/>
            <a:ext cx="1921311" cy="416799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7" name="Gerade Verbindung mit Pfeil 106"/>
          <p:cNvCxnSpPr/>
          <p:nvPr/>
        </p:nvCxnSpPr>
        <p:spPr bwMode="auto">
          <a:xfrm flipH="1" flipV="1">
            <a:off x="4348265" y="4016113"/>
            <a:ext cx="226176" cy="239400"/>
          </a:xfrm>
          <a:prstGeom prst="straightConnector1">
            <a:avLst/>
          </a:prstGeom>
          <a:noFill/>
          <a:ln w="22225" cap="flat" cmpd="sng" algn="ctr">
            <a:solidFill>
              <a:schemeClr val="tx1"/>
            </a:solidFill>
            <a:prstDash val="dash"/>
            <a:round/>
            <a:headEnd type="none" w="med" len="med"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0" name="Ellipse 109"/>
          <p:cNvSpPr/>
          <p:nvPr/>
        </p:nvSpPr>
        <p:spPr bwMode="auto">
          <a:xfrm>
            <a:off x="1261365" y="5595884"/>
            <a:ext cx="144000" cy="144000"/>
          </a:xfrm>
          <a:prstGeom prst="ellipse">
            <a:avLst/>
          </a:prstGeom>
          <a:solidFill>
            <a:srgbClr val="005979"/>
          </a:solidFill>
          <a:ln w="952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32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6"/>
          <p:cNvSpPr>
            <a:spLocks noGrp="1"/>
          </p:cNvSpPr>
          <p:nvPr>
            <p:ph sz="half" idx="1"/>
          </p:nvPr>
        </p:nvSpPr>
        <p:spPr>
          <a:xfrm>
            <a:off x="433388" y="1511999"/>
            <a:ext cx="8182292" cy="4911025"/>
          </a:xfrm>
        </p:spPr>
        <p:txBody>
          <a:bodyPr/>
          <a:lstStyle/>
          <a:p>
            <a:pPr marL="265113" lvl="0" indent="-265113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C7216"/>
              </a:buClr>
              <a:buFont typeface="Wingdings" pitchFamily="2" charset="2"/>
              <a:buChar char="§"/>
            </a:pPr>
            <a:r>
              <a:rPr lang="de-DE" sz="1600" b="0" kern="0" dirty="0">
                <a:solidFill>
                  <a:srgbClr val="000000"/>
                </a:solidFill>
              </a:rPr>
              <a:t>Betrieb des Müllheizkraftwerkes Ruhleben mit einer Plan-Kapazität von rd. 580.000 Mg</a:t>
            </a:r>
          </a:p>
          <a:p>
            <a:pPr marL="265113" lvl="0" indent="-265113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C7216"/>
              </a:buClr>
              <a:buFont typeface="Wingdings" pitchFamily="2" charset="2"/>
              <a:buChar char="§"/>
            </a:pPr>
            <a:r>
              <a:rPr lang="de-DE" sz="1600" b="0" kern="0" dirty="0">
                <a:solidFill>
                  <a:srgbClr val="000000"/>
                </a:solidFill>
              </a:rPr>
              <a:t>Betrieb der </a:t>
            </a:r>
            <a:r>
              <a:rPr lang="de-DE" sz="1600" b="0" kern="0" dirty="0" err="1">
                <a:solidFill>
                  <a:srgbClr val="000000"/>
                </a:solidFill>
              </a:rPr>
              <a:t>Müllumladestation</a:t>
            </a:r>
            <a:r>
              <a:rPr lang="de-DE" sz="1600" b="0" kern="0" dirty="0">
                <a:solidFill>
                  <a:srgbClr val="000000"/>
                </a:solidFill>
              </a:rPr>
              <a:t> Gradestraße und einer Anlage zur Sperrmüllaufbereitung am Standort Gradestraße </a:t>
            </a:r>
          </a:p>
          <a:p>
            <a:pPr marL="265113" lvl="0" indent="-265113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C7216"/>
              </a:buClr>
              <a:buFont typeface="Wingdings" pitchFamily="2" charset="2"/>
              <a:buChar char="§"/>
            </a:pPr>
            <a:r>
              <a:rPr lang="de-DE" sz="1600" b="0" kern="0" dirty="0">
                <a:solidFill>
                  <a:srgbClr val="000000"/>
                </a:solidFill>
              </a:rPr>
              <a:t>Betrieb von zwei </a:t>
            </a:r>
            <a:r>
              <a:rPr lang="de-DE" sz="1600" b="0" kern="0" dirty="0">
                <a:solidFill>
                  <a:srgbClr val="000000"/>
                </a:solidFill>
                <a:cs typeface="Arial" charset="0"/>
              </a:rPr>
              <a:t>Anlagen zur mechanisch-physikalischen Stabilisierung in Pankow und Reinickendorf</a:t>
            </a:r>
          </a:p>
          <a:p>
            <a:pPr marL="265113" lvl="0" indent="-265113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C7216"/>
              </a:buClr>
              <a:buFont typeface="Wingdings" pitchFamily="2" charset="2"/>
              <a:buChar char="§"/>
            </a:pPr>
            <a:r>
              <a:rPr lang="de-DE" sz="1600" b="0" kern="0" dirty="0">
                <a:solidFill>
                  <a:srgbClr val="000000"/>
                </a:solidFill>
                <a:cs typeface="Arial" charset="0"/>
              </a:rPr>
              <a:t>Betrieb von zwei Biovergärungsanlagen mit einer Jahreskapazität von 93.000 Mg</a:t>
            </a:r>
          </a:p>
          <a:p>
            <a:pPr marL="265113" lvl="0" indent="-265113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C7216"/>
              </a:buClr>
              <a:buFont typeface="Wingdings" pitchFamily="2" charset="2"/>
              <a:buChar char="§"/>
            </a:pPr>
            <a:r>
              <a:rPr lang="de-DE" sz="1600" b="0" kern="0" dirty="0">
                <a:solidFill>
                  <a:srgbClr val="000000"/>
                </a:solidFill>
                <a:cs typeface="Arial" charset="0"/>
              </a:rPr>
              <a:t>Betrieb einer Kompostieranlage</a:t>
            </a:r>
            <a:endParaRPr lang="de-DE" sz="1600" b="0" kern="0" dirty="0">
              <a:solidFill>
                <a:srgbClr val="FF0000"/>
              </a:solidFill>
            </a:endParaRPr>
          </a:p>
          <a:p>
            <a:pPr marL="265113" lvl="0" indent="-265113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C7216"/>
              </a:buClr>
              <a:buFont typeface="Wingdings" pitchFamily="2" charset="2"/>
              <a:buChar char="§"/>
            </a:pPr>
            <a:r>
              <a:rPr lang="de-DE" sz="1600" b="0" kern="0" dirty="0">
                <a:solidFill>
                  <a:srgbClr val="000000"/>
                </a:solidFill>
              </a:rPr>
              <a:t>Betrieb und Abschluss von drei Deponien mit Gasfassung und Nutzung der Energie in Blockheizkraftwerken</a:t>
            </a:r>
          </a:p>
          <a:p>
            <a:pPr marL="265113" lvl="0" indent="-265113" eaLnBrk="0" fontAlgn="base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>
                <a:srgbClr val="FC7216"/>
              </a:buClr>
              <a:buFont typeface="Wingdings" pitchFamily="2" charset="2"/>
              <a:buChar char="§"/>
            </a:pPr>
            <a:r>
              <a:rPr lang="de-DE" sz="1600" b="0" kern="0" dirty="0">
                <a:solidFill>
                  <a:srgbClr val="000000"/>
                </a:solidFill>
              </a:rPr>
              <a:t>Sicherung/ Sanierung von 38 Altablagerungen </a:t>
            </a:r>
            <a:endParaRPr lang="de-DE" sz="1600" kern="0" dirty="0">
              <a:solidFill>
                <a:srgbClr val="000000"/>
              </a:solidFill>
            </a:endParaRPr>
          </a:p>
          <a:p>
            <a:endParaRPr lang="de-DE" dirty="0"/>
          </a:p>
        </p:txBody>
      </p:sp>
      <p:pic>
        <p:nvPicPr>
          <p:cNvPr id="20" name="Inhaltsplatzhalter 1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478" y="1424817"/>
            <a:ext cx="1694234" cy="4911725"/>
          </a:xfrm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Biologische Abfallbehandlung (VAV) | 23.08.2021 | Fachverband Biogas e.V.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8F7A-FB99-4F8F-966D-CE407EBD00B3}" type="slidenum">
              <a:rPr lang="de-DE" smtClean="0"/>
              <a:t>6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Abfallverwertung und Beseitigung durch die BSR 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893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Biologische Abfallbehandlung (VAV) | 23.08.2021 | Fachverband Biogas e.V.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8F7A-FB99-4F8F-966D-CE407EBD00B3}" type="slidenum">
              <a:rPr lang="de-DE" smtClean="0"/>
              <a:t>7</a:t>
            </a:fld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 der biogenen Abfallmengen</a:t>
            </a:r>
            <a:br>
              <a:rPr lang="de-DE" dirty="0"/>
            </a:br>
            <a:r>
              <a:rPr lang="de-DE" altLang="de-DE" sz="2000" dirty="0"/>
              <a:t>Berlin ohne Brandenburg </a:t>
            </a:r>
            <a:endParaRPr lang="de-DE" sz="2000" dirty="0"/>
          </a:p>
        </p:txBody>
      </p:sp>
      <p:graphicFrame>
        <p:nvGraphicFramePr>
          <p:cNvPr id="3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4014927"/>
              </p:ext>
            </p:extLst>
          </p:nvPr>
        </p:nvGraphicFramePr>
        <p:xfrm>
          <a:off x="670147" y="1539866"/>
          <a:ext cx="10872518" cy="4884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908079" y="5819291"/>
            <a:ext cx="458787" cy="206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lIns="18000" tIns="10800" rIns="18000" bIns="10800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" pitchFamily="1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" pitchFamily="1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" pitchFamily="1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" pitchFamily="1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" pitchFamily="1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" pitchFamily="1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de-DE" sz="1200" dirty="0">
                <a:latin typeface="+mj-lt"/>
              </a:rPr>
              <a:t>Mg/a</a:t>
            </a:r>
          </a:p>
        </p:txBody>
      </p:sp>
      <p:cxnSp>
        <p:nvCxnSpPr>
          <p:cNvPr id="34" name="Gerader Verbinder 6"/>
          <p:cNvCxnSpPr>
            <a:cxnSpLocks noChangeShapeType="1"/>
          </p:cNvCxnSpPr>
          <p:nvPr/>
        </p:nvCxnSpPr>
        <p:spPr bwMode="auto">
          <a:xfrm flipV="1">
            <a:off x="5108262" y="4547616"/>
            <a:ext cx="305366" cy="155449"/>
          </a:xfrm>
          <a:prstGeom prst="line">
            <a:avLst/>
          </a:prstGeom>
          <a:noFill/>
          <a:ln w="25400" algn="ctr">
            <a:solidFill>
              <a:srgbClr val="BD2E03"/>
            </a:solidFill>
            <a:round/>
            <a:headEnd type="oval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Gerader Verbinder 6"/>
          <p:cNvCxnSpPr>
            <a:cxnSpLocks noChangeShapeType="1"/>
          </p:cNvCxnSpPr>
          <p:nvPr/>
        </p:nvCxnSpPr>
        <p:spPr bwMode="auto">
          <a:xfrm flipV="1">
            <a:off x="5413628" y="4547616"/>
            <a:ext cx="316806" cy="1"/>
          </a:xfrm>
          <a:prstGeom prst="line">
            <a:avLst/>
          </a:prstGeom>
          <a:noFill/>
          <a:ln w="25400" algn="ctr">
            <a:solidFill>
              <a:srgbClr val="BD2E03"/>
            </a:solidFill>
            <a:round/>
            <a:headEnd type="none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Gerader Verbinder 6"/>
          <p:cNvCxnSpPr>
            <a:cxnSpLocks noChangeShapeType="1"/>
          </p:cNvCxnSpPr>
          <p:nvPr/>
        </p:nvCxnSpPr>
        <p:spPr bwMode="auto">
          <a:xfrm flipV="1">
            <a:off x="5730434" y="4463731"/>
            <a:ext cx="305366" cy="83886"/>
          </a:xfrm>
          <a:prstGeom prst="line">
            <a:avLst/>
          </a:prstGeom>
          <a:noFill/>
          <a:ln w="25400" algn="ctr">
            <a:solidFill>
              <a:srgbClr val="BD2E03"/>
            </a:solidFill>
            <a:round/>
            <a:headEnd type="none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Gerader Verbinder 6"/>
          <p:cNvCxnSpPr>
            <a:cxnSpLocks noChangeShapeType="1"/>
          </p:cNvCxnSpPr>
          <p:nvPr/>
        </p:nvCxnSpPr>
        <p:spPr bwMode="auto">
          <a:xfrm>
            <a:off x="6035800" y="4463731"/>
            <a:ext cx="304040" cy="41943"/>
          </a:xfrm>
          <a:prstGeom prst="line">
            <a:avLst/>
          </a:prstGeom>
          <a:noFill/>
          <a:ln w="25400" algn="ctr">
            <a:solidFill>
              <a:srgbClr val="BD2E03"/>
            </a:solidFill>
            <a:round/>
            <a:headEnd type="none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Gerader Verbinder 6"/>
          <p:cNvCxnSpPr>
            <a:cxnSpLocks noChangeShapeType="1"/>
          </p:cNvCxnSpPr>
          <p:nvPr/>
        </p:nvCxnSpPr>
        <p:spPr bwMode="auto">
          <a:xfrm flipV="1">
            <a:off x="6339840" y="4463731"/>
            <a:ext cx="305366" cy="41943"/>
          </a:xfrm>
          <a:prstGeom prst="line">
            <a:avLst/>
          </a:prstGeom>
          <a:noFill/>
          <a:ln w="25400" algn="ctr">
            <a:solidFill>
              <a:srgbClr val="BD2E03"/>
            </a:solidFill>
            <a:round/>
            <a:headEnd type="none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Gerader Verbinder 6"/>
          <p:cNvCxnSpPr>
            <a:cxnSpLocks noChangeShapeType="1"/>
          </p:cNvCxnSpPr>
          <p:nvPr/>
        </p:nvCxnSpPr>
        <p:spPr bwMode="auto">
          <a:xfrm flipV="1">
            <a:off x="6643880" y="4374740"/>
            <a:ext cx="305366" cy="76820"/>
          </a:xfrm>
          <a:prstGeom prst="line">
            <a:avLst/>
          </a:prstGeom>
          <a:noFill/>
          <a:ln w="25400" algn="ctr">
            <a:solidFill>
              <a:srgbClr val="BD2E03"/>
            </a:solidFill>
            <a:round/>
            <a:headEnd type="none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Gerader Verbinder 6"/>
          <p:cNvCxnSpPr>
            <a:cxnSpLocks noChangeShapeType="1"/>
          </p:cNvCxnSpPr>
          <p:nvPr/>
        </p:nvCxnSpPr>
        <p:spPr bwMode="auto">
          <a:xfrm flipV="1">
            <a:off x="6949246" y="4374740"/>
            <a:ext cx="329378" cy="1"/>
          </a:xfrm>
          <a:prstGeom prst="line">
            <a:avLst/>
          </a:prstGeom>
          <a:noFill/>
          <a:ln w="25400" algn="ctr">
            <a:solidFill>
              <a:srgbClr val="BD2E03"/>
            </a:solidFill>
            <a:round/>
            <a:headEnd type="none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Gerader Verbinder 6"/>
          <p:cNvCxnSpPr>
            <a:cxnSpLocks noChangeShapeType="1"/>
          </p:cNvCxnSpPr>
          <p:nvPr/>
        </p:nvCxnSpPr>
        <p:spPr bwMode="auto">
          <a:xfrm flipV="1">
            <a:off x="7278624" y="4255008"/>
            <a:ext cx="305366" cy="119733"/>
          </a:xfrm>
          <a:prstGeom prst="line">
            <a:avLst/>
          </a:prstGeom>
          <a:noFill/>
          <a:ln w="25400" algn="ctr">
            <a:solidFill>
              <a:srgbClr val="BD2E03"/>
            </a:solidFill>
            <a:round/>
            <a:headEnd type="none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Gerader Verbinder 6"/>
          <p:cNvCxnSpPr>
            <a:cxnSpLocks noChangeShapeType="1"/>
          </p:cNvCxnSpPr>
          <p:nvPr/>
        </p:nvCxnSpPr>
        <p:spPr bwMode="auto">
          <a:xfrm flipV="1">
            <a:off x="7583990" y="4175760"/>
            <a:ext cx="329184" cy="79248"/>
          </a:xfrm>
          <a:prstGeom prst="line">
            <a:avLst/>
          </a:prstGeom>
          <a:noFill/>
          <a:ln w="25400" algn="ctr">
            <a:solidFill>
              <a:srgbClr val="BD2E03"/>
            </a:solidFill>
            <a:round/>
            <a:headEnd type="none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Gerader Verbinder 6"/>
          <p:cNvCxnSpPr>
            <a:cxnSpLocks noChangeShapeType="1"/>
          </p:cNvCxnSpPr>
          <p:nvPr/>
        </p:nvCxnSpPr>
        <p:spPr bwMode="auto">
          <a:xfrm flipV="1">
            <a:off x="7913174" y="4131737"/>
            <a:ext cx="292042" cy="44023"/>
          </a:xfrm>
          <a:prstGeom prst="line">
            <a:avLst/>
          </a:prstGeom>
          <a:noFill/>
          <a:ln w="25400" algn="ctr">
            <a:solidFill>
              <a:srgbClr val="BD2E03"/>
            </a:solidFill>
            <a:round/>
            <a:headEnd type="none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Gerader Verbinder 6"/>
          <p:cNvCxnSpPr>
            <a:cxnSpLocks noChangeShapeType="1"/>
          </p:cNvCxnSpPr>
          <p:nvPr/>
        </p:nvCxnSpPr>
        <p:spPr bwMode="auto">
          <a:xfrm flipV="1">
            <a:off x="8205216" y="3621024"/>
            <a:ext cx="286512" cy="500810"/>
          </a:xfrm>
          <a:prstGeom prst="line">
            <a:avLst/>
          </a:prstGeom>
          <a:noFill/>
          <a:ln w="25400" algn="ctr">
            <a:solidFill>
              <a:srgbClr val="BD2E03"/>
            </a:solidFill>
            <a:round/>
            <a:headEnd type="none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Gerader Verbinder 6"/>
          <p:cNvCxnSpPr>
            <a:cxnSpLocks noChangeShapeType="1"/>
          </p:cNvCxnSpPr>
          <p:nvPr/>
        </p:nvCxnSpPr>
        <p:spPr bwMode="auto">
          <a:xfrm flipV="1">
            <a:off x="1676400" y="5230368"/>
            <a:ext cx="298704" cy="335282"/>
          </a:xfrm>
          <a:prstGeom prst="line">
            <a:avLst/>
          </a:prstGeom>
          <a:noFill/>
          <a:ln w="25400" algn="ctr">
            <a:solidFill>
              <a:srgbClr val="BD2E03"/>
            </a:solidFill>
            <a:round/>
            <a:headEnd type="oval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2" name="Gerader Verbinder 6"/>
          <p:cNvCxnSpPr>
            <a:cxnSpLocks noChangeShapeType="1"/>
          </p:cNvCxnSpPr>
          <p:nvPr/>
        </p:nvCxnSpPr>
        <p:spPr bwMode="auto">
          <a:xfrm flipV="1">
            <a:off x="1975104" y="4937760"/>
            <a:ext cx="304800" cy="292608"/>
          </a:xfrm>
          <a:prstGeom prst="line">
            <a:avLst/>
          </a:prstGeom>
          <a:noFill/>
          <a:ln w="25400" algn="ctr">
            <a:solidFill>
              <a:srgbClr val="BD2E03"/>
            </a:solidFill>
            <a:round/>
            <a:headEnd type="none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4" name="Gerader Verbinder 6"/>
          <p:cNvCxnSpPr>
            <a:cxnSpLocks noChangeShapeType="1"/>
          </p:cNvCxnSpPr>
          <p:nvPr/>
        </p:nvCxnSpPr>
        <p:spPr bwMode="auto">
          <a:xfrm flipV="1">
            <a:off x="2279904" y="4748784"/>
            <a:ext cx="323088" cy="188976"/>
          </a:xfrm>
          <a:prstGeom prst="line">
            <a:avLst/>
          </a:prstGeom>
          <a:noFill/>
          <a:ln w="25400" algn="ctr">
            <a:solidFill>
              <a:srgbClr val="BD2E03"/>
            </a:solidFill>
            <a:round/>
            <a:headEnd type="none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Gerader Verbinder 6"/>
          <p:cNvCxnSpPr>
            <a:cxnSpLocks noChangeShapeType="1"/>
          </p:cNvCxnSpPr>
          <p:nvPr/>
        </p:nvCxnSpPr>
        <p:spPr bwMode="auto">
          <a:xfrm flipV="1">
            <a:off x="2602992" y="4675632"/>
            <a:ext cx="310896" cy="73153"/>
          </a:xfrm>
          <a:prstGeom prst="line">
            <a:avLst/>
          </a:prstGeom>
          <a:noFill/>
          <a:ln w="25400" algn="ctr">
            <a:solidFill>
              <a:srgbClr val="BD2E03"/>
            </a:solidFill>
            <a:round/>
            <a:headEnd type="none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Gerader Verbinder 6"/>
          <p:cNvCxnSpPr>
            <a:cxnSpLocks noChangeShapeType="1"/>
          </p:cNvCxnSpPr>
          <p:nvPr/>
        </p:nvCxnSpPr>
        <p:spPr bwMode="auto">
          <a:xfrm flipV="1">
            <a:off x="2913888" y="4675632"/>
            <a:ext cx="323088" cy="1"/>
          </a:xfrm>
          <a:prstGeom prst="line">
            <a:avLst/>
          </a:prstGeom>
          <a:noFill/>
          <a:ln w="25400" algn="ctr">
            <a:solidFill>
              <a:srgbClr val="BD2E03"/>
            </a:solidFill>
            <a:round/>
            <a:headEnd type="none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Gerader Verbinder 6"/>
          <p:cNvCxnSpPr>
            <a:cxnSpLocks noChangeShapeType="1"/>
          </p:cNvCxnSpPr>
          <p:nvPr/>
        </p:nvCxnSpPr>
        <p:spPr bwMode="auto">
          <a:xfrm>
            <a:off x="3236976" y="4675634"/>
            <a:ext cx="310896" cy="36574"/>
          </a:xfrm>
          <a:prstGeom prst="line">
            <a:avLst/>
          </a:prstGeom>
          <a:noFill/>
          <a:ln w="25400" algn="ctr">
            <a:solidFill>
              <a:srgbClr val="BD2E03"/>
            </a:solidFill>
            <a:round/>
            <a:headEnd type="none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" name="Gerader Verbinder 6"/>
          <p:cNvCxnSpPr>
            <a:cxnSpLocks noChangeShapeType="1"/>
          </p:cNvCxnSpPr>
          <p:nvPr/>
        </p:nvCxnSpPr>
        <p:spPr bwMode="auto">
          <a:xfrm flipV="1">
            <a:off x="3547872" y="4693921"/>
            <a:ext cx="310516" cy="18288"/>
          </a:xfrm>
          <a:prstGeom prst="line">
            <a:avLst/>
          </a:prstGeom>
          <a:noFill/>
          <a:ln w="25400" algn="ctr">
            <a:solidFill>
              <a:srgbClr val="BD2E03"/>
            </a:solidFill>
            <a:round/>
            <a:headEnd type="none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" name="Gerader Verbinder 6"/>
          <p:cNvCxnSpPr>
            <a:cxnSpLocks noChangeShapeType="1"/>
          </p:cNvCxnSpPr>
          <p:nvPr/>
        </p:nvCxnSpPr>
        <p:spPr bwMode="auto">
          <a:xfrm flipV="1">
            <a:off x="4480560" y="4675632"/>
            <a:ext cx="310896" cy="27433"/>
          </a:xfrm>
          <a:prstGeom prst="line">
            <a:avLst/>
          </a:prstGeom>
          <a:noFill/>
          <a:ln w="25400" algn="ctr">
            <a:solidFill>
              <a:srgbClr val="BD2E03"/>
            </a:solidFill>
            <a:round/>
            <a:headEnd type="none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Gerader Verbinder 6"/>
          <p:cNvCxnSpPr>
            <a:cxnSpLocks noChangeShapeType="1"/>
          </p:cNvCxnSpPr>
          <p:nvPr/>
        </p:nvCxnSpPr>
        <p:spPr bwMode="auto">
          <a:xfrm>
            <a:off x="4791456" y="4675633"/>
            <a:ext cx="316806" cy="13715"/>
          </a:xfrm>
          <a:prstGeom prst="line">
            <a:avLst/>
          </a:prstGeom>
          <a:noFill/>
          <a:ln w="25400" algn="ctr">
            <a:solidFill>
              <a:srgbClr val="BD2E03"/>
            </a:solidFill>
            <a:round/>
            <a:headEnd type="none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3" name="Gerader Verbinder 6"/>
          <p:cNvCxnSpPr>
            <a:cxnSpLocks noChangeShapeType="1"/>
          </p:cNvCxnSpPr>
          <p:nvPr/>
        </p:nvCxnSpPr>
        <p:spPr bwMode="auto">
          <a:xfrm flipV="1">
            <a:off x="8491728" y="3245493"/>
            <a:ext cx="314020" cy="373798"/>
          </a:xfrm>
          <a:prstGeom prst="line">
            <a:avLst/>
          </a:prstGeom>
          <a:noFill/>
          <a:ln w="25400" algn="ctr">
            <a:solidFill>
              <a:srgbClr val="BD2E03"/>
            </a:solidFill>
            <a:round/>
            <a:headEnd type="none"/>
            <a:tailEnd type="oval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70904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de-DE" altLang="de-DE" sz="1600" b="1" dirty="0"/>
              <a:t>1990/91:</a:t>
            </a:r>
            <a:r>
              <a:rPr lang="de-DE" altLang="de-DE" sz="1600" dirty="0"/>
              <a:t>	</a:t>
            </a:r>
            <a:r>
              <a:rPr lang="de-DE" altLang="de-DE" sz="1600" dirty="0">
                <a:solidFill>
                  <a:schemeClr val="folHlink"/>
                </a:solidFill>
              </a:rPr>
              <a:t>Bioabfall-Sammelversuch</a:t>
            </a:r>
            <a:r>
              <a:rPr lang="de-DE" altLang="de-DE" sz="1600" dirty="0"/>
              <a:t> mit wissenschaftlicher Begleitung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de-DE" altLang="de-DE" sz="1600" b="1" dirty="0"/>
              <a:t>1996:</a:t>
            </a:r>
            <a:r>
              <a:rPr lang="de-DE" altLang="de-DE" sz="1600" dirty="0"/>
              <a:t>	</a:t>
            </a:r>
            <a:r>
              <a:rPr lang="de-DE" altLang="de-DE" sz="1600" dirty="0">
                <a:solidFill>
                  <a:schemeClr val="folHlink"/>
                </a:solidFill>
              </a:rPr>
              <a:t>Innenstadtgebiet</a:t>
            </a:r>
            <a:r>
              <a:rPr lang="de-DE" altLang="de-DE" sz="1600" dirty="0"/>
              <a:t> -  Bioabfallsammlung startet flächendeckend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de-DE" altLang="de-DE" sz="1600" b="1" dirty="0"/>
              <a:t>2000:</a:t>
            </a:r>
            <a:r>
              <a:rPr lang="de-DE" altLang="de-DE" sz="1600" dirty="0"/>
              <a:t> 	</a:t>
            </a:r>
            <a:r>
              <a:rPr lang="de-DE" altLang="de-DE" sz="1600" dirty="0">
                <a:solidFill>
                  <a:schemeClr val="folHlink"/>
                </a:solidFill>
              </a:rPr>
              <a:t>Außengebiete</a:t>
            </a:r>
            <a:r>
              <a:rPr lang="de-DE" altLang="de-DE" sz="1600" dirty="0"/>
              <a:t> - Bioabfallsammlung  wird ausgedehnt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de-DE" altLang="de-DE" sz="1600" b="1" dirty="0"/>
              <a:t>ab 2004:</a:t>
            </a:r>
            <a:r>
              <a:rPr lang="de-DE" altLang="de-DE" sz="1600" dirty="0"/>
              <a:t>	</a:t>
            </a:r>
            <a:r>
              <a:rPr lang="de-DE" altLang="de-DE" sz="1600" dirty="0">
                <a:solidFill>
                  <a:schemeClr val="folHlink"/>
                </a:solidFill>
              </a:rPr>
              <a:t>Optimierungsmaßnahmen</a:t>
            </a:r>
            <a:r>
              <a:rPr lang="de-DE" altLang="de-DE" sz="1600" dirty="0"/>
              <a:t> bei der Bioabfallsammlung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de-DE" altLang="de-DE" sz="1600" b="1" dirty="0">
                <a:sym typeface="Symbol" pitchFamily="18" charset="2"/>
              </a:rPr>
              <a:t>2007:</a:t>
            </a:r>
            <a:r>
              <a:rPr lang="de-DE" altLang="de-DE" sz="1600" dirty="0">
                <a:sym typeface="Symbol" pitchFamily="18" charset="2"/>
              </a:rPr>
              <a:t>	</a:t>
            </a:r>
            <a:r>
              <a:rPr lang="de-DE" altLang="de-DE" sz="1600" dirty="0">
                <a:solidFill>
                  <a:schemeClr val="folHlink"/>
                </a:solidFill>
              </a:rPr>
              <a:t>BSR-Beschluss</a:t>
            </a:r>
            <a:r>
              <a:rPr lang="de-DE" altLang="de-DE" sz="1600" dirty="0"/>
              <a:t> zur Errichtung Biogasanlage</a:t>
            </a:r>
            <a:r>
              <a:rPr lang="de-DE" altLang="de-DE" sz="1600" dirty="0">
                <a:solidFill>
                  <a:schemeClr val="folHlink"/>
                </a:solidFill>
              </a:rPr>
              <a:t> </a:t>
            </a:r>
            <a:endParaRPr lang="de-DE" altLang="de-DE" sz="1600" dirty="0"/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de-DE" altLang="de-DE" sz="1600" b="1" dirty="0"/>
              <a:t>2008:</a:t>
            </a:r>
            <a:r>
              <a:rPr lang="de-DE" altLang="de-DE" sz="1600" dirty="0"/>
              <a:t> 	</a:t>
            </a:r>
            <a:r>
              <a:rPr lang="de-DE" altLang="de-DE" sz="1600" dirty="0">
                <a:solidFill>
                  <a:schemeClr val="folHlink"/>
                </a:solidFill>
              </a:rPr>
              <a:t>Planung und EU-Ausschreibung </a:t>
            </a:r>
            <a:r>
              <a:rPr lang="de-DE" altLang="de-DE" sz="1600" dirty="0"/>
              <a:t>zur Errichtung Anlage „Biogas Ruhleben“ </a:t>
            </a:r>
            <a:endParaRPr lang="de-DE" altLang="de-DE" sz="1600" u="sng" dirty="0"/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de-DE" altLang="de-DE" sz="1600" b="1" dirty="0"/>
              <a:t>2009:</a:t>
            </a:r>
            <a:r>
              <a:rPr lang="de-DE" altLang="de-DE" sz="1600" dirty="0"/>
              <a:t>	</a:t>
            </a:r>
            <a:r>
              <a:rPr lang="de-DE" altLang="de-DE" sz="1600" dirty="0">
                <a:solidFill>
                  <a:schemeClr val="folHlink"/>
                </a:solidFill>
              </a:rPr>
              <a:t>Vergabe der Bauleistung</a:t>
            </a:r>
            <a:r>
              <a:rPr lang="de-DE" altLang="de-DE" sz="1600" dirty="0"/>
              <a:t> an Generalunternehmer und S</a:t>
            </a:r>
            <a:r>
              <a:rPr lang="de-DE" altLang="de-DE" sz="1600" dirty="0">
                <a:solidFill>
                  <a:schemeClr val="folHlink"/>
                </a:solidFill>
              </a:rPr>
              <a:t>tart der behördlichen Prüfung </a:t>
            </a:r>
            <a:r>
              <a:rPr lang="de-DE" altLang="de-DE" sz="1600" dirty="0"/>
              <a:t>(UVU-Vorprüfung)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de-DE" altLang="de-DE" sz="1600" b="1" dirty="0"/>
              <a:t>2010:</a:t>
            </a:r>
            <a:r>
              <a:rPr lang="de-DE" altLang="de-DE" sz="1600" dirty="0"/>
              <a:t>	</a:t>
            </a:r>
            <a:r>
              <a:rPr lang="de-DE" altLang="de-DE" sz="1600" dirty="0">
                <a:solidFill>
                  <a:schemeClr val="folHlink"/>
                </a:solidFill>
              </a:rPr>
              <a:t>Behördliches Genehmigungsprocedere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de-DE" altLang="de-DE" sz="1600" b="1" dirty="0"/>
              <a:t>2011:	</a:t>
            </a:r>
            <a:r>
              <a:rPr lang="de-DE" altLang="de-DE" sz="1600" dirty="0">
                <a:solidFill>
                  <a:schemeClr val="folHlink"/>
                </a:solidFill>
              </a:rPr>
              <a:t>Genehmigung und Baubeginn</a:t>
            </a:r>
            <a:endParaRPr lang="de-DE" altLang="de-DE" sz="1600" dirty="0"/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de-DE" altLang="de-DE" sz="1600" b="1" dirty="0"/>
              <a:t>2012:	</a:t>
            </a:r>
            <a:r>
              <a:rPr lang="de-DE" altLang="de-DE" sz="1600" dirty="0">
                <a:solidFill>
                  <a:schemeClr val="folHlink"/>
                </a:solidFill>
              </a:rPr>
              <a:t>Baufeldvorbereitung </a:t>
            </a:r>
            <a:r>
              <a:rPr lang="de-DE" altLang="de-DE" sz="1600" dirty="0"/>
              <a:t>und </a:t>
            </a:r>
            <a:r>
              <a:rPr lang="de-DE" altLang="de-DE" sz="1600" dirty="0">
                <a:solidFill>
                  <a:schemeClr val="folHlink"/>
                </a:solidFill>
              </a:rPr>
              <a:t>Bau </a:t>
            </a:r>
            <a:r>
              <a:rPr lang="de-DE" altLang="de-DE" sz="1600" dirty="0"/>
              <a:t>bis Inbetriebnahme 1. Quartal 2013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de-DE" altLang="de-DE" sz="1600" b="1" dirty="0"/>
              <a:t>2013:	</a:t>
            </a:r>
            <a:r>
              <a:rPr lang="de-DE" altLang="de-DE" sz="1600" dirty="0">
                <a:solidFill>
                  <a:schemeClr val="folHlink"/>
                </a:solidFill>
              </a:rPr>
              <a:t>Start Warminbetriebnahme </a:t>
            </a:r>
            <a:r>
              <a:rPr lang="de-DE" altLang="de-DE" sz="1600" dirty="0"/>
              <a:t>März 2013; Start Probebetrieb Juli 2013, Abnahme Oktober 2013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de-DE" altLang="de-DE" sz="1600" b="1" dirty="0"/>
              <a:t>2015:	</a:t>
            </a:r>
            <a:r>
              <a:rPr lang="de-DE" altLang="de-DE" sz="1600" dirty="0"/>
              <a:t>Erhöhung des Anlagendurchsatzes „Biogas Ruhleben“ auf 75.000 Mg/a.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de-DE" altLang="de-DE" sz="1600" b="1" dirty="0"/>
              <a:t>2018:	</a:t>
            </a:r>
            <a:r>
              <a:rPr lang="de-DE" altLang="de-DE" sz="1600" dirty="0"/>
              <a:t>Entscheidung Ausweitung Pflichttonne Bioabfall + </a:t>
            </a:r>
          </a:p>
          <a:p>
            <a:pPr lvl="1">
              <a:spcBef>
                <a:spcPts val="400"/>
              </a:spcBef>
              <a:spcAft>
                <a:spcPts val="400"/>
              </a:spcAft>
            </a:pPr>
            <a:r>
              <a:rPr lang="de-DE" altLang="de-DE" sz="1600" b="1" dirty="0"/>
              <a:t>2018/8:</a:t>
            </a:r>
            <a:r>
              <a:rPr lang="de-DE" altLang="de-DE" sz="1600" dirty="0"/>
              <a:t>	Übernahme Biogasanlage und Kompostwerk Hennickendorf</a:t>
            </a:r>
          </a:p>
          <a:p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Biologische Abfallbehandlung (VAV) | 23.08.2021 | Fachverband Biogas e.V.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8F7A-FB99-4F8F-966D-CE407EBD00B3}" type="slidenum">
              <a:rPr lang="de-DE" smtClean="0"/>
              <a:t>8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Entwicklung der Bioabfallverwertung in Berlin </a:t>
            </a:r>
          </a:p>
        </p:txBody>
      </p:sp>
    </p:spTree>
    <p:extLst>
      <p:ext uri="{BB962C8B-B14F-4D97-AF65-F5344CB8AC3E}">
        <p14:creationId xmlns:p14="http://schemas.microsoft.com/office/powerpoint/2010/main" val="112594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9427830"/>
              </p:ext>
            </p:extLst>
          </p:nvPr>
        </p:nvGraphicFramePr>
        <p:xfrm>
          <a:off x="433388" y="1511300"/>
          <a:ext cx="11323636" cy="37211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81492">
                  <a:extLst>
                    <a:ext uri="{9D8B030D-6E8A-4147-A177-3AD203B41FA5}">
                      <a16:colId xmlns:a16="http://schemas.microsoft.com/office/drawing/2014/main" val="3861317999"/>
                    </a:ext>
                  </a:extLst>
                </a:gridCol>
                <a:gridCol w="3190240">
                  <a:extLst>
                    <a:ext uri="{9D8B030D-6E8A-4147-A177-3AD203B41FA5}">
                      <a16:colId xmlns:a16="http://schemas.microsoft.com/office/drawing/2014/main" val="450329088"/>
                    </a:ext>
                  </a:extLst>
                </a:gridCol>
                <a:gridCol w="3169920">
                  <a:extLst>
                    <a:ext uri="{9D8B030D-6E8A-4147-A177-3AD203B41FA5}">
                      <a16:colId xmlns:a16="http://schemas.microsoft.com/office/drawing/2014/main" val="3780212101"/>
                    </a:ext>
                  </a:extLst>
                </a:gridCol>
                <a:gridCol w="3181984">
                  <a:extLst>
                    <a:ext uri="{9D8B030D-6E8A-4147-A177-3AD203B41FA5}">
                      <a16:colId xmlns:a16="http://schemas.microsoft.com/office/drawing/2014/main" val="14883825"/>
                    </a:ext>
                  </a:extLst>
                </a:gridCol>
              </a:tblGrid>
              <a:tr h="734060">
                <a:tc gridSpan="4">
                  <a:txBody>
                    <a:bodyPr/>
                    <a:lstStyle/>
                    <a:p>
                      <a:pPr algn="ctr"/>
                      <a:r>
                        <a:rPr lang="de-DE" sz="2400" dirty="0"/>
                        <a:t>Biogene Abfälle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0839459"/>
                  </a:ext>
                </a:extLst>
              </a:tr>
              <a:tr h="61722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de-DE" baseline="0" dirty="0">
                          <a:solidFill>
                            <a:schemeClr val="bg1"/>
                          </a:solidFill>
                        </a:rPr>
                        <a:t> schlecht vergärbar -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6AA0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de-DE" baseline="0" dirty="0">
                          <a:solidFill>
                            <a:schemeClr val="bg1"/>
                          </a:solidFill>
                        </a:rPr>
                        <a:t> vergärbar -</a:t>
                      </a:r>
                      <a:endParaRPr lang="de-DE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6AA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9717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nicht kompostierbar</a:t>
                      </a:r>
                    </a:p>
                  </a:txBody>
                  <a:tcPr>
                    <a:solidFill>
                      <a:srgbClr val="FBB1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kompostierbar</a:t>
                      </a:r>
                    </a:p>
                  </a:txBody>
                  <a:tcPr>
                    <a:solidFill>
                      <a:srgbClr val="FBB1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0090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de-DE" b="0" dirty="0"/>
                    </a:p>
                  </a:txBody>
                  <a:tcP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lvl="0" indent="0">
                        <a:buClr>
                          <a:schemeClr val="accent1"/>
                        </a:buClr>
                        <a:buFont typeface="Wingdings" panose="05000000000000000000" pitchFamily="2" charset="2"/>
                        <a:buNone/>
                      </a:pPr>
                      <a:endParaRPr lang="de-DE" dirty="0"/>
                    </a:p>
                    <a:p>
                      <a:pPr marL="285750" lvl="0" indent="-285750"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de-DE" dirty="0"/>
                        <a:t>Holz</a:t>
                      </a:r>
                    </a:p>
                    <a:p>
                      <a:pPr marL="285750" lvl="0" indent="-285750"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de-DE" dirty="0"/>
                        <a:t>Laub</a:t>
                      </a:r>
                    </a:p>
                  </a:txBody>
                  <a:tcPr>
                    <a:solidFill>
                      <a:srgbClr val="E7EAEC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342900" indent="-342900" algn="l"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§"/>
                      </a:pPr>
                      <a:endParaRPr lang="de-DE" dirty="0"/>
                    </a:p>
                    <a:p>
                      <a:pPr marL="342900" indent="-342900" algn="l"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de-DE" dirty="0"/>
                        <a:t>Bioabfall</a:t>
                      </a:r>
                    </a:p>
                    <a:p>
                      <a:pPr marL="342900" indent="-342900" algn="l"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de-DE" dirty="0"/>
                        <a:t>Baum- u. Strauchschnitt</a:t>
                      </a:r>
                    </a:p>
                    <a:p>
                      <a:pPr marL="342900" indent="-342900" algn="l"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de-DE" dirty="0"/>
                        <a:t>Laub</a:t>
                      </a:r>
                    </a:p>
                  </a:txBody>
                  <a:tcPr>
                    <a:solidFill>
                      <a:srgbClr val="E7EAEC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285750" indent="-285750" algn="l"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§"/>
                      </a:pPr>
                      <a:endParaRPr lang="de-DE" dirty="0"/>
                    </a:p>
                    <a:p>
                      <a:pPr marL="285750" indent="-285750" algn="l"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de-DE" dirty="0"/>
                        <a:t>Bioabfall</a:t>
                      </a:r>
                    </a:p>
                    <a:p>
                      <a:pPr marL="285750" indent="-285750" algn="l">
                        <a:buClr>
                          <a:schemeClr val="accent1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de-DE" dirty="0"/>
                        <a:t>Kantinen- u. Speiseabfälle</a:t>
                      </a:r>
                    </a:p>
                  </a:txBody>
                  <a:tcPr>
                    <a:solidFill>
                      <a:srgbClr val="E7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394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45174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6210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sz="2400" b="0" dirty="0"/>
                        <a:t>Recycling</a:t>
                      </a:r>
                    </a:p>
                  </a:txBody>
                  <a:tcPr>
                    <a:solidFill>
                      <a:srgbClr val="CBD1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dirty="0"/>
                        <a:t>Verbrennung</a:t>
                      </a:r>
                    </a:p>
                  </a:txBody>
                  <a:tcPr>
                    <a:solidFill>
                      <a:srgbClr val="CBD1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dirty="0"/>
                        <a:t>Kompostierung</a:t>
                      </a:r>
                    </a:p>
                  </a:txBody>
                  <a:tcPr>
                    <a:solidFill>
                      <a:srgbClr val="CBD1D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2400" b="0" dirty="0"/>
                        <a:t>Vergärung</a:t>
                      </a:r>
                    </a:p>
                  </a:txBody>
                  <a:tcPr>
                    <a:solidFill>
                      <a:srgbClr val="CBD1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6652196"/>
                  </a:ext>
                </a:extLst>
              </a:tr>
            </a:tbl>
          </a:graphicData>
        </a:graphic>
      </p:graphicFrame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Biologische Abfallbehandlung (VAV) | 23.08.2021 | Fachverband Biogas e.V.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8F7A-FB99-4F8F-966D-CE407EBD00B3}" type="slidenum">
              <a:rPr lang="de-DE" smtClean="0"/>
              <a:t>9</a:t>
            </a:fld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Biogene Abfälle - Behandlungsmöglichkeiten</a:t>
            </a:r>
          </a:p>
        </p:txBody>
      </p:sp>
      <p:sp>
        <p:nvSpPr>
          <p:cNvPr id="8" name="Nach oben gebogener Pfeil 7"/>
          <p:cNvSpPr/>
          <p:nvPr/>
        </p:nvSpPr>
        <p:spPr>
          <a:xfrm rot="10800000">
            <a:off x="1239520" y="3657600"/>
            <a:ext cx="1016000" cy="894080"/>
          </a:xfrm>
          <a:prstGeom prst="bentUpArrow">
            <a:avLst>
              <a:gd name="adj1" fmla="val 5682"/>
              <a:gd name="adj2" fmla="val 13704"/>
              <a:gd name="adj3" fmla="val 284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554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SR">
  <a:themeElements>
    <a:clrScheme name="BS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B00"/>
      </a:accent1>
      <a:accent2>
        <a:srgbClr val="005979"/>
      </a:accent2>
      <a:accent3>
        <a:srgbClr val="6AA000"/>
      </a:accent3>
      <a:accent4>
        <a:srgbClr val="FBB100"/>
      </a:accent4>
      <a:accent5>
        <a:srgbClr val="BD2E03"/>
      </a:accent5>
      <a:accent6>
        <a:srgbClr val="7F078F"/>
      </a:accent6>
      <a:hlink>
        <a:srgbClr val="000000"/>
      </a:hlink>
      <a:folHlink>
        <a:srgbClr val="000000"/>
      </a:folHlink>
    </a:clrScheme>
    <a:fontScheme name="BS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no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SR_PPT-Master_2021" id="{8FC91279-ECB0-4F32-ABF4-CC5D705F3C46}" vid="{B9885A91-1CDF-4CC8-8D7A-64FA14359DC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S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S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BSR_PPT_Vorlage_2021 (5)</Template>
  <TotalTime>0</TotalTime>
  <Words>1376</Words>
  <Application>Microsoft Office PowerPoint</Application>
  <PresentationFormat>Breitbild</PresentationFormat>
  <Paragraphs>308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1" baseType="lpstr">
      <vt:lpstr>Arial</vt:lpstr>
      <vt:lpstr>Arial Black</vt:lpstr>
      <vt:lpstr>Arial Narrow</vt:lpstr>
      <vt:lpstr>Cambria Math</vt:lpstr>
      <vt:lpstr>Simplex</vt:lpstr>
      <vt:lpstr>Symbol</vt:lpstr>
      <vt:lpstr>Times</vt:lpstr>
      <vt:lpstr>Wingdings</vt:lpstr>
      <vt:lpstr>BSR</vt:lpstr>
      <vt:lpstr>Biogas aus Bioabfall</vt:lpstr>
      <vt:lpstr>Die BSR ist das größte kommunale Entsorgungsunternehmen in Deutschland </vt:lpstr>
      <vt:lpstr>Flächendeckende Sicherung der Abfallentsorgung für alle Berliner Haushalte - Leistungsdaten Müllabfuhr </vt:lpstr>
      <vt:lpstr>Die BSR betreibt 9 Abfallbehandlungsanlagen, 3 Deponien + 38 Altablagerungen</vt:lpstr>
      <vt:lpstr>Verwertung des Berliner Bioabfalls</vt:lpstr>
      <vt:lpstr>Abfallverwertung und Beseitigung durch die BSR  </vt:lpstr>
      <vt:lpstr>Entwicklung der biogenen Abfallmengen Berlin ohne Brandenburg </vt:lpstr>
      <vt:lpstr>Entwicklung der Bioabfallverwertung in Berlin </vt:lpstr>
      <vt:lpstr>Biogene Abfälle - Behandlungsmöglichkeiten</vt:lpstr>
      <vt:lpstr>Prinzip der Bioabfallvergärung</vt:lpstr>
      <vt:lpstr>Biogasanlage Ruhleben</vt:lpstr>
      <vt:lpstr>Biogasanlage Ruhleben</vt:lpstr>
      <vt:lpstr>Biogas - Verwertungsmöglichkeiten</vt:lpstr>
      <vt:lpstr>BSR Erdgastankstelle</vt:lpstr>
      <vt:lpstr>3 BSR - Erdgastankstellen</vt:lpstr>
      <vt:lpstr>Energetisches Konzept</vt:lpstr>
      <vt:lpstr>Bioabfallvergärung: Geschlossene Kreisläufe </vt:lpstr>
      <vt:lpstr>BSR-Fuhrpark mit Erdgas-Fahrzeugen</vt:lpstr>
      <vt:lpstr>Wie viel sind 2,5 Mio. Liter Dieselkraftstoff</vt:lpstr>
      <vt:lpstr>Werbung für „Mehr Bioabfall in die Biotonne“</vt:lpstr>
      <vt:lpstr>Kerndaten 2020</vt:lpstr>
      <vt:lpstr>Gemeinsam für Berlin</vt:lpstr>
    </vt:vector>
  </TitlesOfParts>
  <Company>Berliner Stadtreinigung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Biogas aus Bioabfall</dc:title>
  <dc:creator>Speelmann, Ralf</dc:creator>
  <dc:description>BSR PowerPoint-Vorlage</dc:description>
  <cp:lastModifiedBy>Winkelmann, Wilhelm</cp:lastModifiedBy>
  <cp:revision>82</cp:revision>
  <dcterms:created xsi:type="dcterms:W3CDTF">2021-04-14T09:49:45Z</dcterms:created>
  <dcterms:modified xsi:type="dcterms:W3CDTF">2021-08-24T08:32:16Z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lpwstr>4.0.0</vt:lpwstr>
  </property>
  <property fmtid="{D5CDD505-2E9C-101B-9397-08002B2CF9AE}" pid="3" name="Build">
    <vt:lpwstr>004-005-005</vt:lpwstr>
  </property>
  <property fmtid="{D5CDD505-2E9C-101B-9397-08002B2CF9AE}" pid="4" name="Stand">
    <vt:lpwstr>10.03.2021</vt:lpwstr>
  </property>
  <property fmtid="{D5CDD505-2E9C-101B-9397-08002B2CF9AE}" pid="5" name="Erstellt von">
    <vt:lpwstr>IM MAI GmbH</vt:lpwstr>
  </property>
  <property fmtid="{D5CDD505-2E9C-101B-9397-08002B2CF9AE}" pid="6" name="Überarbeitet von">
    <vt:lpwstr>office network</vt:lpwstr>
  </property>
  <property fmtid="{D5CDD505-2E9C-101B-9397-08002B2CF9AE}" pid="7" name="MSIP_Label_9de7b172-d202-43cb-80a0-e3e9bdcfb1a1_Enabled">
    <vt:lpwstr>true</vt:lpwstr>
  </property>
  <property fmtid="{D5CDD505-2E9C-101B-9397-08002B2CF9AE}" pid="8" name="MSIP_Label_9de7b172-d202-43cb-80a0-e3e9bdcfb1a1_SetDate">
    <vt:lpwstr>2021-04-14T10:04:45Z</vt:lpwstr>
  </property>
  <property fmtid="{D5CDD505-2E9C-101B-9397-08002B2CF9AE}" pid="9" name="MSIP_Label_9de7b172-d202-43cb-80a0-e3e9bdcfb1a1_Method">
    <vt:lpwstr>Privileged</vt:lpwstr>
  </property>
  <property fmtid="{D5CDD505-2E9C-101B-9397-08002B2CF9AE}" pid="10" name="MSIP_Label_9de7b172-d202-43cb-80a0-e3e9bdcfb1a1_Name">
    <vt:lpwstr>Intern</vt:lpwstr>
  </property>
  <property fmtid="{D5CDD505-2E9C-101B-9397-08002B2CF9AE}" pid="11" name="MSIP_Label_9de7b172-d202-43cb-80a0-e3e9bdcfb1a1_SiteId">
    <vt:lpwstr>37c059c2-3c17-48c4-8529-937c6c44c1e9</vt:lpwstr>
  </property>
  <property fmtid="{D5CDD505-2E9C-101B-9397-08002B2CF9AE}" pid="12" name="MSIP_Label_9de7b172-d202-43cb-80a0-e3e9bdcfb1a1_ActionId">
    <vt:lpwstr>9d942537-9615-4ecd-a0a0-3efc54a0942b</vt:lpwstr>
  </property>
  <property fmtid="{D5CDD505-2E9C-101B-9397-08002B2CF9AE}" pid="13" name="MSIP_Label_9de7b172-d202-43cb-80a0-e3e9bdcfb1a1_ContentBits">
    <vt:lpwstr>0</vt:lpwstr>
  </property>
</Properties>
</file>